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4" r:id="rId2"/>
    <p:sldId id="266" r:id="rId3"/>
    <p:sldId id="296" r:id="rId4"/>
    <p:sldId id="267" r:id="rId5"/>
    <p:sldId id="275" r:id="rId6"/>
    <p:sldId id="274" r:id="rId7"/>
    <p:sldId id="272" r:id="rId8"/>
    <p:sldId id="278" r:id="rId9"/>
    <p:sldId id="276" r:id="rId10"/>
    <p:sldId id="279" r:id="rId11"/>
    <p:sldId id="281" r:id="rId12"/>
    <p:sldId id="297" r:id="rId13"/>
    <p:sldId id="298" r:id="rId14"/>
    <p:sldId id="299" r:id="rId15"/>
    <p:sldId id="300" r:id="rId16"/>
    <p:sldId id="301" r:id="rId17"/>
    <p:sldId id="302" r:id="rId18"/>
    <p:sldId id="288" r:id="rId19"/>
    <p:sldId id="303" r:id="rId20"/>
    <p:sldId id="286" r:id="rId21"/>
    <p:sldId id="283" r:id="rId22"/>
    <p:sldId id="284" r:id="rId23"/>
    <p:sldId id="285" r:id="rId24"/>
    <p:sldId id="304" r:id="rId25"/>
    <p:sldId id="292" r:id="rId2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p:scale>
          <a:sx n="50" d="100"/>
          <a:sy n="50" d="100"/>
        </p:scale>
        <p:origin x="-450" y="-4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1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3A383A2-EBE0-47F3-B3D4-1C6D33E96B87}" type="datetimeFigureOut">
              <a:rPr lang="en-US"/>
              <a:pPr>
                <a:defRPr/>
              </a:pPr>
              <a:t>12/12/2014</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U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F2F969C0-4176-43B9-9D5E-FB63BD9EE72A}" type="slidenum">
              <a:rPr lang="en-US"/>
              <a:pPr>
                <a:defRPr/>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F2F969C0-4176-43B9-9D5E-FB63BD9EE72A}" type="slidenum">
              <a:rPr lang="en-US" smtClean="0"/>
              <a:pPr>
                <a:defRPr/>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6 Imagen" descr="PPT PRINCIPAL.jpg"/>
          <p:cNvPicPr>
            <a:picLocks noChangeAspect="1"/>
          </p:cNvPicPr>
          <p:nvPr userDrawn="1"/>
        </p:nvPicPr>
        <p:blipFill>
          <a:blip r:embed="rId2"/>
          <a:srcRect/>
          <a:stretch>
            <a:fillRect/>
          </a:stretch>
        </p:blipFill>
        <p:spPr bwMode="auto">
          <a:xfrm>
            <a:off x="-71438" y="-53975"/>
            <a:ext cx="9215438" cy="6911975"/>
          </a:xfrm>
          <a:prstGeom prst="rect">
            <a:avLst/>
          </a:prstGeom>
          <a:noFill/>
          <a:ln w="9525">
            <a:noFill/>
            <a:miter lim="800000"/>
            <a:headEnd/>
            <a:tailEnd/>
          </a:ln>
        </p:spPr>
      </p:pic>
      <p:sp>
        <p:nvSpPr>
          <p:cNvPr id="2" name="1 Título"/>
          <p:cNvSpPr>
            <a:spLocks noGrp="1"/>
          </p:cNvSpPr>
          <p:nvPr>
            <p:ph type="ctrTitle"/>
          </p:nvPr>
        </p:nvSpPr>
        <p:spPr>
          <a:xfrm>
            <a:off x="685800" y="1714488"/>
            <a:ext cx="7772400" cy="1470025"/>
          </a:xfrm>
        </p:spPr>
        <p:txBody>
          <a:bodyPr/>
          <a:lstStyle>
            <a:lvl1pPr>
              <a:defRPr>
                <a:solidFill>
                  <a:schemeClr val="bg1"/>
                </a:solidFill>
              </a:defRPr>
            </a:lvl1pPr>
          </a:lstStyle>
          <a:p>
            <a:r>
              <a:rPr lang="es-CO" noProof="0" smtClean="0"/>
              <a:t>Haga clic para modificar el estilo de título del patrón</a:t>
            </a:r>
            <a:endParaRPr lang="es-CO" noProof="0"/>
          </a:p>
        </p:txBody>
      </p:sp>
      <p:sp>
        <p:nvSpPr>
          <p:cNvPr id="3" name="2 Subtítulo"/>
          <p:cNvSpPr>
            <a:spLocks noGrp="1"/>
          </p:cNvSpPr>
          <p:nvPr>
            <p:ph type="subTitle" idx="1"/>
          </p:nvPr>
        </p:nvSpPr>
        <p:spPr>
          <a:xfrm>
            <a:off x="1371600" y="3286124"/>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CO" noProof="0" smtClean="0"/>
              <a:t>Haga clic para modificar el estilo de subtítulo del patrón</a:t>
            </a:r>
            <a:endParaRPr lang="es-CO" noProof="0"/>
          </a:p>
        </p:txBody>
      </p:sp>
      <p:sp>
        <p:nvSpPr>
          <p:cNvPr id="5" name="3 Marcador de fecha"/>
          <p:cNvSpPr>
            <a:spLocks noGrp="1"/>
          </p:cNvSpPr>
          <p:nvPr>
            <p:ph type="dt" sz="half" idx="10"/>
          </p:nvPr>
        </p:nvSpPr>
        <p:spPr/>
        <p:txBody>
          <a:bodyPr/>
          <a:lstStyle>
            <a:lvl1pPr>
              <a:defRPr/>
            </a:lvl1pPr>
          </a:lstStyle>
          <a:p>
            <a:pPr>
              <a:defRPr/>
            </a:pPr>
            <a:fld id="{6335CF28-3D1D-40D1-81F1-7CEE59EE849F}" type="datetimeFigureOut">
              <a:rPr lang="es-CO"/>
              <a:pPr>
                <a:defRPr/>
              </a:pPr>
              <a:t>12/12/2014</a:t>
            </a:fld>
            <a:endParaRPr lang="es-CO"/>
          </a:p>
        </p:txBody>
      </p:sp>
      <p:sp>
        <p:nvSpPr>
          <p:cNvPr id="6" name="4 Marcador de pie de página"/>
          <p:cNvSpPr>
            <a:spLocks noGrp="1"/>
          </p:cNvSpPr>
          <p:nvPr>
            <p:ph type="ftr" sz="quarter" idx="11"/>
          </p:nvPr>
        </p:nvSpPr>
        <p:spPr/>
        <p:txBody>
          <a:bodyPr/>
          <a:lstStyle>
            <a:lvl1pPr>
              <a:defRPr/>
            </a:lvl1pPr>
          </a:lstStyle>
          <a:p>
            <a:pPr>
              <a:defRPr/>
            </a:pPr>
            <a:endParaRPr lang="es-CO"/>
          </a:p>
        </p:txBody>
      </p:sp>
      <p:sp>
        <p:nvSpPr>
          <p:cNvPr id="7" name="5 Marcador de número de diapositiva"/>
          <p:cNvSpPr>
            <a:spLocks noGrp="1"/>
          </p:cNvSpPr>
          <p:nvPr>
            <p:ph type="sldNum" sz="quarter" idx="12"/>
          </p:nvPr>
        </p:nvSpPr>
        <p:spPr/>
        <p:txBody>
          <a:bodyPr/>
          <a:lstStyle>
            <a:lvl1pPr>
              <a:defRPr/>
            </a:lvl1pPr>
          </a:lstStyle>
          <a:p>
            <a:pPr>
              <a:defRPr/>
            </a:pPr>
            <a:fld id="{9FEB31EF-B1EF-444C-94B3-13309B37285C}" type="slidenum">
              <a:rPr lang="es-CO"/>
              <a:pPr>
                <a:defRPr/>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4" name="3 Marcador de contenido" descr="PPT INTERNAS.jpg"/>
          <p:cNvPicPr>
            <a:picLocks noChangeAspect="1"/>
          </p:cNvPicPr>
          <p:nvPr userDrawn="1"/>
        </p:nvPicPr>
        <p:blipFill>
          <a:blip r:embed="rId2"/>
          <a:srcRect/>
          <a:stretch>
            <a:fillRect/>
          </a:stretch>
        </p:blipFill>
        <p:spPr bwMode="auto">
          <a:xfrm>
            <a:off x="-7938" y="0"/>
            <a:ext cx="9151938" cy="6862763"/>
          </a:xfrm>
          <a:prstGeom prst="rect">
            <a:avLst/>
          </a:prstGeom>
          <a:noFill/>
          <a:ln w="9525">
            <a:noFill/>
            <a:miter lim="800000"/>
            <a:headEnd/>
            <a:tailEnd/>
          </a:ln>
        </p:spPr>
      </p:pic>
      <p:sp>
        <p:nvSpPr>
          <p:cNvPr id="2" name="1 Título"/>
          <p:cNvSpPr>
            <a:spLocks noGrp="1"/>
          </p:cNvSpPr>
          <p:nvPr>
            <p:ph type="title"/>
          </p:nvPr>
        </p:nvSpPr>
        <p:spPr/>
        <p:txBody>
          <a:bodyPr/>
          <a:lstStyle/>
          <a:p>
            <a:r>
              <a:rPr lang="es-CO" noProof="0" smtClean="0"/>
              <a:t>Haga clic para modificar el estilo de título del patrón</a:t>
            </a:r>
            <a:endParaRPr lang="es-CO" noProof="0"/>
          </a:p>
        </p:txBody>
      </p:sp>
      <p:sp>
        <p:nvSpPr>
          <p:cNvPr id="3" name="2 Marcador de texto vertical"/>
          <p:cNvSpPr>
            <a:spLocks noGrp="1"/>
          </p:cNvSpPr>
          <p:nvPr>
            <p:ph type="body" orient="vert" idx="1"/>
          </p:nvPr>
        </p:nvSpPr>
        <p:spPr/>
        <p:txBody>
          <a:bodyPr vert="eaVert"/>
          <a:lstStyle/>
          <a:p>
            <a:pPr lvl="0"/>
            <a:r>
              <a:rPr lang="es-CO" noProof="0" smtClean="0"/>
              <a:t>Haga clic para modificar el estilo de texto del patrón</a:t>
            </a:r>
          </a:p>
          <a:p>
            <a:pPr lvl="1"/>
            <a:r>
              <a:rPr lang="es-CO" noProof="0" smtClean="0"/>
              <a:t>Segundo nivel</a:t>
            </a:r>
          </a:p>
          <a:p>
            <a:pPr lvl="2"/>
            <a:r>
              <a:rPr lang="es-CO" noProof="0" smtClean="0"/>
              <a:t>Tercer nivel</a:t>
            </a:r>
          </a:p>
          <a:p>
            <a:pPr lvl="3"/>
            <a:r>
              <a:rPr lang="es-CO" noProof="0" smtClean="0"/>
              <a:t>Cuarto nivel</a:t>
            </a:r>
          </a:p>
          <a:p>
            <a:pPr lvl="4"/>
            <a:r>
              <a:rPr lang="es-CO" noProof="0" smtClean="0"/>
              <a:t>Quinto nivel</a:t>
            </a:r>
            <a:endParaRPr lang="es-CO" noProof="0"/>
          </a:p>
        </p:txBody>
      </p:sp>
      <p:sp>
        <p:nvSpPr>
          <p:cNvPr id="5" name="3 Marcador de fecha"/>
          <p:cNvSpPr>
            <a:spLocks noGrp="1"/>
          </p:cNvSpPr>
          <p:nvPr>
            <p:ph type="dt" sz="half" idx="10"/>
          </p:nvPr>
        </p:nvSpPr>
        <p:spPr/>
        <p:txBody>
          <a:bodyPr/>
          <a:lstStyle>
            <a:lvl1pPr>
              <a:defRPr/>
            </a:lvl1pPr>
          </a:lstStyle>
          <a:p>
            <a:pPr>
              <a:defRPr/>
            </a:pPr>
            <a:fld id="{F286C552-D133-41D0-9D3E-7302F3B606E7}" type="datetimeFigureOut">
              <a:rPr lang="es-CO"/>
              <a:pPr>
                <a:defRPr/>
              </a:pPr>
              <a:t>12/12/2014</a:t>
            </a:fld>
            <a:endParaRPr lang="es-CO"/>
          </a:p>
        </p:txBody>
      </p:sp>
      <p:sp>
        <p:nvSpPr>
          <p:cNvPr id="6" name="4 Marcador de pie de página"/>
          <p:cNvSpPr>
            <a:spLocks noGrp="1"/>
          </p:cNvSpPr>
          <p:nvPr>
            <p:ph type="ftr" sz="quarter" idx="11"/>
          </p:nvPr>
        </p:nvSpPr>
        <p:spPr/>
        <p:txBody>
          <a:bodyPr/>
          <a:lstStyle>
            <a:lvl1pPr>
              <a:defRPr/>
            </a:lvl1pPr>
          </a:lstStyle>
          <a:p>
            <a:pPr>
              <a:defRPr/>
            </a:pPr>
            <a:endParaRPr lang="es-CO"/>
          </a:p>
        </p:txBody>
      </p:sp>
      <p:sp>
        <p:nvSpPr>
          <p:cNvPr id="7" name="5 Marcador de número de diapositiva"/>
          <p:cNvSpPr>
            <a:spLocks noGrp="1"/>
          </p:cNvSpPr>
          <p:nvPr>
            <p:ph type="sldNum" sz="quarter" idx="12"/>
          </p:nvPr>
        </p:nvSpPr>
        <p:spPr/>
        <p:txBody>
          <a:bodyPr/>
          <a:lstStyle>
            <a:lvl1pPr>
              <a:defRPr/>
            </a:lvl1pPr>
          </a:lstStyle>
          <a:p>
            <a:pPr>
              <a:defRPr/>
            </a:pPr>
            <a:fld id="{8A5BFAF8-E151-4FB0-B62E-40F09D8B8A4E}" type="slidenum">
              <a:rPr lang="es-CO"/>
              <a:pPr>
                <a:defRPr/>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4" name="3 Marcador de contenido" descr="PPT INTERNAS.jpg"/>
          <p:cNvPicPr>
            <a:picLocks noChangeAspect="1"/>
          </p:cNvPicPr>
          <p:nvPr userDrawn="1"/>
        </p:nvPicPr>
        <p:blipFill>
          <a:blip r:embed="rId2"/>
          <a:srcRect/>
          <a:stretch>
            <a:fillRect/>
          </a:stretch>
        </p:blipFill>
        <p:spPr bwMode="auto">
          <a:xfrm>
            <a:off x="-7938" y="0"/>
            <a:ext cx="9151938" cy="6862763"/>
          </a:xfrm>
          <a:prstGeom prst="rect">
            <a:avLst/>
          </a:prstGeom>
          <a:noFill/>
          <a:ln w="9525">
            <a:noFill/>
            <a:miter lim="800000"/>
            <a:headEnd/>
            <a:tailEnd/>
          </a:ln>
        </p:spPr>
      </p:pic>
      <p:sp>
        <p:nvSpPr>
          <p:cNvPr id="2" name="1 Título vertical"/>
          <p:cNvSpPr>
            <a:spLocks noGrp="1"/>
          </p:cNvSpPr>
          <p:nvPr>
            <p:ph type="title" orient="vert"/>
          </p:nvPr>
        </p:nvSpPr>
        <p:spPr>
          <a:xfrm>
            <a:off x="6629400" y="274638"/>
            <a:ext cx="2057400" cy="5851525"/>
          </a:xfrm>
        </p:spPr>
        <p:txBody>
          <a:bodyPr vert="eaVert"/>
          <a:lstStyle/>
          <a:p>
            <a:r>
              <a:rPr lang="es-CO" noProof="0" smtClean="0"/>
              <a:t>Haga clic para modificar el estilo de título del patrón</a:t>
            </a:r>
            <a:endParaRPr lang="es-CO" noProof="0"/>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CO" noProof="0" smtClean="0"/>
              <a:t>Haga clic para modificar el estilo de texto del patrón</a:t>
            </a:r>
          </a:p>
          <a:p>
            <a:pPr lvl="1"/>
            <a:r>
              <a:rPr lang="es-CO" noProof="0" smtClean="0"/>
              <a:t>Segundo nivel</a:t>
            </a:r>
          </a:p>
          <a:p>
            <a:pPr lvl="2"/>
            <a:r>
              <a:rPr lang="es-CO" noProof="0" smtClean="0"/>
              <a:t>Tercer nivel</a:t>
            </a:r>
          </a:p>
          <a:p>
            <a:pPr lvl="3"/>
            <a:r>
              <a:rPr lang="es-CO" noProof="0" smtClean="0"/>
              <a:t>Cuarto nivel</a:t>
            </a:r>
          </a:p>
          <a:p>
            <a:pPr lvl="4"/>
            <a:r>
              <a:rPr lang="es-CO" noProof="0" smtClean="0"/>
              <a:t>Quinto nivel</a:t>
            </a:r>
            <a:endParaRPr lang="es-CO" noProof="0"/>
          </a:p>
        </p:txBody>
      </p:sp>
      <p:sp>
        <p:nvSpPr>
          <p:cNvPr id="5" name="3 Marcador de fecha"/>
          <p:cNvSpPr>
            <a:spLocks noGrp="1"/>
          </p:cNvSpPr>
          <p:nvPr>
            <p:ph type="dt" sz="half" idx="10"/>
          </p:nvPr>
        </p:nvSpPr>
        <p:spPr/>
        <p:txBody>
          <a:bodyPr/>
          <a:lstStyle>
            <a:lvl1pPr>
              <a:defRPr/>
            </a:lvl1pPr>
          </a:lstStyle>
          <a:p>
            <a:pPr>
              <a:defRPr/>
            </a:pPr>
            <a:fld id="{31203249-DC19-46C4-83BB-C1A5F362C5DF}" type="datetimeFigureOut">
              <a:rPr lang="es-CO"/>
              <a:pPr>
                <a:defRPr/>
              </a:pPr>
              <a:t>12/12/2014</a:t>
            </a:fld>
            <a:endParaRPr lang="es-CO"/>
          </a:p>
        </p:txBody>
      </p:sp>
      <p:sp>
        <p:nvSpPr>
          <p:cNvPr id="6" name="4 Marcador de pie de página"/>
          <p:cNvSpPr>
            <a:spLocks noGrp="1"/>
          </p:cNvSpPr>
          <p:nvPr>
            <p:ph type="ftr" sz="quarter" idx="11"/>
          </p:nvPr>
        </p:nvSpPr>
        <p:spPr/>
        <p:txBody>
          <a:bodyPr/>
          <a:lstStyle>
            <a:lvl1pPr>
              <a:defRPr/>
            </a:lvl1pPr>
          </a:lstStyle>
          <a:p>
            <a:pPr>
              <a:defRPr/>
            </a:pPr>
            <a:endParaRPr lang="es-CO"/>
          </a:p>
        </p:txBody>
      </p:sp>
      <p:sp>
        <p:nvSpPr>
          <p:cNvPr id="7" name="5 Marcador de número de diapositiva"/>
          <p:cNvSpPr>
            <a:spLocks noGrp="1"/>
          </p:cNvSpPr>
          <p:nvPr>
            <p:ph type="sldNum" sz="quarter" idx="12"/>
          </p:nvPr>
        </p:nvSpPr>
        <p:spPr/>
        <p:txBody>
          <a:bodyPr/>
          <a:lstStyle>
            <a:lvl1pPr>
              <a:defRPr/>
            </a:lvl1pPr>
          </a:lstStyle>
          <a:p>
            <a:pPr>
              <a:defRPr/>
            </a:pPr>
            <a:fld id="{0A552631-658C-48A3-B262-5CBCE1931AFF}" type="slidenum">
              <a:rPr lang="es-CO"/>
              <a:pPr>
                <a:defRPr/>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4" name="3 Marcador de contenido" descr="PPT INTERNAS.jpg"/>
          <p:cNvPicPr>
            <a:picLocks noChangeAspect="1"/>
          </p:cNvPicPr>
          <p:nvPr userDrawn="1"/>
        </p:nvPicPr>
        <p:blipFill>
          <a:blip r:embed="rId2"/>
          <a:srcRect/>
          <a:stretch>
            <a:fillRect/>
          </a:stretch>
        </p:blipFill>
        <p:spPr bwMode="auto">
          <a:xfrm>
            <a:off x="-7938" y="0"/>
            <a:ext cx="9151938" cy="6862763"/>
          </a:xfrm>
          <a:prstGeom prst="rect">
            <a:avLst/>
          </a:prstGeom>
          <a:noFill/>
          <a:ln w="9525">
            <a:noFill/>
            <a:miter lim="800000"/>
            <a:headEnd/>
            <a:tailEnd/>
          </a:ln>
        </p:spPr>
      </p:pic>
      <p:pic>
        <p:nvPicPr>
          <p:cNvPr id="5" name="3 Imagen" descr="medalla acreditación.jpg.png"/>
          <p:cNvPicPr>
            <a:picLocks noChangeAspect="1"/>
          </p:cNvPicPr>
          <p:nvPr userDrawn="1"/>
        </p:nvPicPr>
        <p:blipFill>
          <a:blip r:embed="rId3"/>
          <a:srcRect/>
          <a:stretch>
            <a:fillRect/>
          </a:stretch>
        </p:blipFill>
        <p:spPr bwMode="auto">
          <a:xfrm>
            <a:off x="7631113" y="6000750"/>
            <a:ext cx="1512887" cy="857250"/>
          </a:xfrm>
          <a:prstGeom prst="rect">
            <a:avLst/>
          </a:prstGeom>
          <a:noFill/>
          <a:ln w="9525">
            <a:noFill/>
            <a:miter lim="800000"/>
            <a:headEnd/>
            <a:tailEnd/>
          </a:ln>
        </p:spPr>
      </p:pic>
      <p:sp>
        <p:nvSpPr>
          <p:cNvPr id="2" name="1 Título"/>
          <p:cNvSpPr>
            <a:spLocks noGrp="1"/>
          </p:cNvSpPr>
          <p:nvPr>
            <p:ph type="title"/>
          </p:nvPr>
        </p:nvSpPr>
        <p:spPr/>
        <p:txBody>
          <a:bodyPr/>
          <a:lstStyle>
            <a:lvl1pPr>
              <a:defRPr b="1"/>
            </a:lvl1pPr>
          </a:lstStyle>
          <a:p>
            <a:r>
              <a:rPr lang="es-CO" noProof="0" dirty="0" smtClean="0"/>
              <a:t>Haga clic para modificar el estilo de título del patrón</a:t>
            </a:r>
            <a:endParaRPr lang="es-CO" noProof="0" dirty="0"/>
          </a:p>
        </p:txBody>
      </p:sp>
      <p:sp>
        <p:nvSpPr>
          <p:cNvPr id="3" name="2 Marcador de contenido"/>
          <p:cNvSpPr>
            <a:spLocks noGrp="1"/>
          </p:cNvSpPr>
          <p:nvPr>
            <p:ph idx="1"/>
          </p:nvPr>
        </p:nvSpPr>
        <p:spPr/>
        <p:txBody>
          <a:bodyPr/>
          <a:lstStyle/>
          <a:p>
            <a:pPr lvl="0"/>
            <a:r>
              <a:rPr lang="es-CO" noProof="0" smtClean="0"/>
              <a:t>Haga clic para modificar el estilo de texto del patrón</a:t>
            </a:r>
          </a:p>
          <a:p>
            <a:pPr lvl="1"/>
            <a:r>
              <a:rPr lang="es-CO" noProof="0" smtClean="0"/>
              <a:t>Segundo nivel</a:t>
            </a:r>
          </a:p>
          <a:p>
            <a:pPr lvl="2"/>
            <a:r>
              <a:rPr lang="es-CO" noProof="0" smtClean="0"/>
              <a:t>Tercer nivel</a:t>
            </a:r>
          </a:p>
          <a:p>
            <a:pPr lvl="3"/>
            <a:r>
              <a:rPr lang="es-CO" noProof="0" smtClean="0"/>
              <a:t>Cuarto nivel</a:t>
            </a:r>
          </a:p>
          <a:p>
            <a:pPr lvl="4"/>
            <a:r>
              <a:rPr lang="es-CO" noProof="0" smtClean="0"/>
              <a:t>Quinto nivel</a:t>
            </a:r>
            <a:endParaRPr lang="es-CO" noProof="0"/>
          </a:p>
        </p:txBody>
      </p:sp>
      <p:sp>
        <p:nvSpPr>
          <p:cNvPr id="6" name="5 Marcador de número de diapositiva"/>
          <p:cNvSpPr>
            <a:spLocks noGrp="1"/>
          </p:cNvSpPr>
          <p:nvPr>
            <p:ph type="sldNum" sz="quarter" idx="10"/>
          </p:nvPr>
        </p:nvSpPr>
        <p:spPr>
          <a:xfrm>
            <a:off x="7081838" y="6492875"/>
            <a:ext cx="2133600" cy="365125"/>
          </a:xfrm>
        </p:spPr>
        <p:txBody>
          <a:bodyPr/>
          <a:lstStyle>
            <a:lvl1pPr>
              <a:defRPr sz="1600" b="1">
                <a:solidFill>
                  <a:schemeClr val="tx1"/>
                </a:solidFill>
              </a:defRPr>
            </a:lvl1pPr>
          </a:lstStyle>
          <a:p>
            <a:pPr>
              <a:defRPr/>
            </a:pPr>
            <a:fld id="{9D168864-0BC9-448E-A884-261301E6F3CC}" type="slidenum">
              <a:rPr lang="es-CO"/>
              <a:pPr>
                <a:defRPr/>
              </a:pPr>
              <a:t>‹Nº›</a:t>
            </a:fld>
            <a:endParaRPr lang="es-CO"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4" name="3 Marcador de contenido" descr="PPT INTERNAS.jpg"/>
          <p:cNvPicPr>
            <a:picLocks noChangeAspect="1"/>
          </p:cNvPicPr>
          <p:nvPr userDrawn="1"/>
        </p:nvPicPr>
        <p:blipFill>
          <a:blip r:embed="rId2"/>
          <a:srcRect/>
          <a:stretch>
            <a:fillRect/>
          </a:stretch>
        </p:blipFill>
        <p:spPr bwMode="auto">
          <a:xfrm>
            <a:off x="-7938" y="0"/>
            <a:ext cx="9151938" cy="6862763"/>
          </a:xfrm>
          <a:prstGeom prst="rect">
            <a:avLst/>
          </a:prstGeom>
          <a:noFill/>
          <a:ln w="9525">
            <a:noFill/>
            <a:miter lim="800000"/>
            <a:headEnd/>
            <a:tailEnd/>
          </a:ln>
        </p:spPr>
      </p:pic>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CO" noProof="0" smtClean="0"/>
              <a:t>Haga clic para modificar el estilo de título del patrón</a:t>
            </a:r>
            <a:endParaRPr lang="es-CO" noProof="0"/>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CO" noProof="0"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985E1C7F-CF4E-49CF-8478-618795F2BE6E}" type="datetimeFigureOut">
              <a:rPr lang="es-CO"/>
              <a:pPr>
                <a:defRPr/>
              </a:pPr>
              <a:t>12/12/2014</a:t>
            </a:fld>
            <a:endParaRPr lang="es-CO"/>
          </a:p>
        </p:txBody>
      </p:sp>
      <p:sp>
        <p:nvSpPr>
          <p:cNvPr id="6" name="4 Marcador de pie de página"/>
          <p:cNvSpPr>
            <a:spLocks noGrp="1"/>
          </p:cNvSpPr>
          <p:nvPr>
            <p:ph type="ftr" sz="quarter" idx="11"/>
          </p:nvPr>
        </p:nvSpPr>
        <p:spPr/>
        <p:txBody>
          <a:bodyPr/>
          <a:lstStyle>
            <a:lvl1pPr>
              <a:defRPr/>
            </a:lvl1pPr>
          </a:lstStyle>
          <a:p>
            <a:pPr>
              <a:defRPr/>
            </a:pPr>
            <a:endParaRPr lang="es-CO"/>
          </a:p>
        </p:txBody>
      </p:sp>
      <p:sp>
        <p:nvSpPr>
          <p:cNvPr id="7" name="5 Marcador de número de diapositiva"/>
          <p:cNvSpPr>
            <a:spLocks noGrp="1"/>
          </p:cNvSpPr>
          <p:nvPr>
            <p:ph type="sldNum" sz="quarter" idx="12"/>
          </p:nvPr>
        </p:nvSpPr>
        <p:spPr/>
        <p:txBody>
          <a:bodyPr/>
          <a:lstStyle>
            <a:lvl1pPr>
              <a:defRPr/>
            </a:lvl1pPr>
          </a:lstStyle>
          <a:p>
            <a:pPr>
              <a:defRPr/>
            </a:pPr>
            <a:fld id="{646C5BAA-6305-45AD-B2C8-3AD0729C3F22}" type="slidenum">
              <a:rPr lang="es-CO"/>
              <a:pPr>
                <a:defRPr/>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5" name="3 Marcador de contenido" descr="PPT INTERNAS.jpg"/>
          <p:cNvPicPr>
            <a:picLocks noChangeAspect="1"/>
          </p:cNvPicPr>
          <p:nvPr userDrawn="1"/>
        </p:nvPicPr>
        <p:blipFill>
          <a:blip r:embed="rId2"/>
          <a:srcRect/>
          <a:stretch>
            <a:fillRect/>
          </a:stretch>
        </p:blipFill>
        <p:spPr bwMode="auto">
          <a:xfrm>
            <a:off x="-7938" y="0"/>
            <a:ext cx="9151938" cy="6862763"/>
          </a:xfrm>
          <a:prstGeom prst="rect">
            <a:avLst/>
          </a:prstGeom>
          <a:noFill/>
          <a:ln w="9525">
            <a:noFill/>
            <a:miter lim="800000"/>
            <a:headEnd/>
            <a:tailEnd/>
          </a:ln>
        </p:spPr>
      </p:pic>
      <p:sp>
        <p:nvSpPr>
          <p:cNvPr id="2" name="1 Título"/>
          <p:cNvSpPr>
            <a:spLocks noGrp="1"/>
          </p:cNvSpPr>
          <p:nvPr>
            <p:ph type="title"/>
          </p:nvPr>
        </p:nvSpPr>
        <p:spPr/>
        <p:txBody>
          <a:bodyPr/>
          <a:lstStyle/>
          <a:p>
            <a:r>
              <a:rPr lang="es-CO" noProof="0" smtClean="0"/>
              <a:t>Haga clic para modificar el estilo de título del patrón</a:t>
            </a:r>
            <a:endParaRPr lang="es-CO" noProof="0"/>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CO" noProof="0" smtClean="0"/>
              <a:t>Haga clic para modificar el estilo de texto del patrón</a:t>
            </a:r>
          </a:p>
          <a:p>
            <a:pPr lvl="1"/>
            <a:r>
              <a:rPr lang="es-CO" noProof="0" smtClean="0"/>
              <a:t>Segundo nivel</a:t>
            </a:r>
          </a:p>
          <a:p>
            <a:pPr lvl="2"/>
            <a:r>
              <a:rPr lang="es-CO" noProof="0" smtClean="0"/>
              <a:t>Tercer nivel</a:t>
            </a:r>
          </a:p>
          <a:p>
            <a:pPr lvl="3"/>
            <a:r>
              <a:rPr lang="es-CO" noProof="0" smtClean="0"/>
              <a:t>Cuarto nivel</a:t>
            </a:r>
          </a:p>
          <a:p>
            <a:pPr lvl="4"/>
            <a:r>
              <a:rPr lang="es-CO" noProof="0" smtClean="0"/>
              <a:t>Quinto nivel</a:t>
            </a:r>
            <a:endParaRPr lang="es-CO" noProof="0"/>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CO" noProof="0" smtClean="0"/>
              <a:t>Haga clic para modificar el estilo de texto del patrón</a:t>
            </a:r>
          </a:p>
          <a:p>
            <a:pPr lvl="1"/>
            <a:r>
              <a:rPr lang="es-CO" noProof="0" smtClean="0"/>
              <a:t>Segundo nivel</a:t>
            </a:r>
          </a:p>
          <a:p>
            <a:pPr lvl="2"/>
            <a:r>
              <a:rPr lang="es-CO" noProof="0" smtClean="0"/>
              <a:t>Tercer nivel</a:t>
            </a:r>
          </a:p>
          <a:p>
            <a:pPr lvl="3"/>
            <a:r>
              <a:rPr lang="es-CO" noProof="0" smtClean="0"/>
              <a:t>Cuarto nivel</a:t>
            </a:r>
          </a:p>
          <a:p>
            <a:pPr lvl="4"/>
            <a:r>
              <a:rPr lang="es-CO" noProof="0" smtClean="0"/>
              <a:t>Quinto nivel</a:t>
            </a:r>
            <a:endParaRPr lang="es-CO" noProof="0"/>
          </a:p>
        </p:txBody>
      </p:sp>
      <p:sp>
        <p:nvSpPr>
          <p:cNvPr id="6" name="4 Marcador de fecha"/>
          <p:cNvSpPr>
            <a:spLocks noGrp="1"/>
          </p:cNvSpPr>
          <p:nvPr>
            <p:ph type="dt" sz="half" idx="10"/>
          </p:nvPr>
        </p:nvSpPr>
        <p:spPr/>
        <p:txBody>
          <a:bodyPr/>
          <a:lstStyle>
            <a:lvl1pPr>
              <a:defRPr/>
            </a:lvl1pPr>
          </a:lstStyle>
          <a:p>
            <a:pPr>
              <a:defRPr/>
            </a:pPr>
            <a:fld id="{FD7D0F85-8BF3-4AF7-ABC9-AB97F6CD756F}" type="datetimeFigureOut">
              <a:rPr lang="es-CO"/>
              <a:pPr>
                <a:defRPr/>
              </a:pPr>
              <a:t>12/12/2014</a:t>
            </a:fld>
            <a:endParaRPr lang="es-CO"/>
          </a:p>
        </p:txBody>
      </p:sp>
      <p:sp>
        <p:nvSpPr>
          <p:cNvPr id="7" name="5 Marcador de pie de página"/>
          <p:cNvSpPr>
            <a:spLocks noGrp="1"/>
          </p:cNvSpPr>
          <p:nvPr>
            <p:ph type="ftr" sz="quarter" idx="11"/>
          </p:nvPr>
        </p:nvSpPr>
        <p:spPr/>
        <p:txBody>
          <a:bodyPr/>
          <a:lstStyle>
            <a:lvl1pPr>
              <a:defRPr/>
            </a:lvl1pPr>
          </a:lstStyle>
          <a:p>
            <a:pPr>
              <a:defRPr/>
            </a:pPr>
            <a:endParaRPr lang="es-CO"/>
          </a:p>
        </p:txBody>
      </p:sp>
      <p:sp>
        <p:nvSpPr>
          <p:cNvPr id="8" name="6 Marcador de número de diapositiva"/>
          <p:cNvSpPr>
            <a:spLocks noGrp="1"/>
          </p:cNvSpPr>
          <p:nvPr>
            <p:ph type="sldNum" sz="quarter" idx="12"/>
          </p:nvPr>
        </p:nvSpPr>
        <p:spPr/>
        <p:txBody>
          <a:bodyPr/>
          <a:lstStyle>
            <a:lvl1pPr>
              <a:defRPr/>
            </a:lvl1pPr>
          </a:lstStyle>
          <a:p>
            <a:pPr>
              <a:defRPr/>
            </a:pPr>
            <a:fld id="{960059EA-8FF1-42BC-8FBB-BA49451203F8}" type="slidenum">
              <a:rPr lang="es-CO"/>
              <a:pPr>
                <a:defRPr/>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7" name="3 Marcador de contenido" descr="PPT INTERNAS.jpg"/>
          <p:cNvPicPr>
            <a:picLocks noChangeAspect="1"/>
          </p:cNvPicPr>
          <p:nvPr userDrawn="1"/>
        </p:nvPicPr>
        <p:blipFill>
          <a:blip r:embed="rId2"/>
          <a:srcRect/>
          <a:stretch>
            <a:fillRect/>
          </a:stretch>
        </p:blipFill>
        <p:spPr bwMode="auto">
          <a:xfrm>
            <a:off x="-7938" y="0"/>
            <a:ext cx="9151938" cy="6862763"/>
          </a:xfrm>
          <a:prstGeom prst="rect">
            <a:avLst/>
          </a:prstGeom>
          <a:noFill/>
          <a:ln w="9525">
            <a:noFill/>
            <a:miter lim="800000"/>
            <a:headEnd/>
            <a:tailEnd/>
          </a:ln>
        </p:spPr>
      </p:pic>
      <p:sp>
        <p:nvSpPr>
          <p:cNvPr id="2" name="1 Título"/>
          <p:cNvSpPr>
            <a:spLocks noGrp="1"/>
          </p:cNvSpPr>
          <p:nvPr>
            <p:ph type="title"/>
          </p:nvPr>
        </p:nvSpPr>
        <p:spPr/>
        <p:txBody>
          <a:bodyPr/>
          <a:lstStyle>
            <a:lvl1pPr>
              <a:defRPr/>
            </a:lvl1pPr>
          </a:lstStyle>
          <a:p>
            <a:r>
              <a:rPr lang="es-CO" noProof="0" smtClean="0"/>
              <a:t>Haga clic para modificar el estilo de título del patrón</a:t>
            </a:r>
            <a:endParaRPr lang="es-CO" noProof="0"/>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CO" noProof="0"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CO" noProof="0" smtClean="0"/>
              <a:t>Haga clic para modificar el estilo de texto del patrón</a:t>
            </a:r>
          </a:p>
          <a:p>
            <a:pPr lvl="1"/>
            <a:r>
              <a:rPr lang="es-CO" noProof="0" smtClean="0"/>
              <a:t>Segundo nivel</a:t>
            </a:r>
          </a:p>
          <a:p>
            <a:pPr lvl="2"/>
            <a:r>
              <a:rPr lang="es-CO" noProof="0" smtClean="0"/>
              <a:t>Tercer nivel</a:t>
            </a:r>
          </a:p>
          <a:p>
            <a:pPr lvl="3"/>
            <a:r>
              <a:rPr lang="es-CO" noProof="0" smtClean="0"/>
              <a:t>Cuarto nivel</a:t>
            </a:r>
          </a:p>
          <a:p>
            <a:pPr lvl="4"/>
            <a:r>
              <a:rPr lang="es-CO" noProof="0" smtClean="0"/>
              <a:t>Quinto nivel</a:t>
            </a:r>
            <a:endParaRPr lang="es-CO" noProof="0"/>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CO" noProof="0"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CO" noProof="0" smtClean="0"/>
              <a:t>Haga clic para modificar el estilo de texto del patrón</a:t>
            </a:r>
          </a:p>
          <a:p>
            <a:pPr lvl="1"/>
            <a:r>
              <a:rPr lang="es-CO" noProof="0" smtClean="0"/>
              <a:t>Segundo nivel</a:t>
            </a:r>
          </a:p>
          <a:p>
            <a:pPr lvl="2"/>
            <a:r>
              <a:rPr lang="es-CO" noProof="0" smtClean="0"/>
              <a:t>Tercer nivel</a:t>
            </a:r>
          </a:p>
          <a:p>
            <a:pPr lvl="3"/>
            <a:r>
              <a:rPr lang="es-CO" noProof="0" smtClean="0"/>
              <a:t>Cuarto nivel</a:t>
            </a:r>
          </a:p>
          <a:p>
            <a:pPr lvl="4"/>
            <a:r>
              <a:rPr lang="es-CO" noProof="0" smtClean="0"/>
              <a:t>Quinto nivel</a:t>
            </a:r>
            <a:endParaRPr lang="es-CO" noProof="0"/>
          </a:p>
        </p:txBody>
      </p:sp>
      <p:sp>
        <p:nvSpPr>
          <p:cNvPr id="8" name="6 Marcador de fecha"/>
          <p:cNvSpPr>
            <a:spLocks noGrp="1"/>
          </p:cNvSpPr>
          <p:nvPr>
            <p:ph type="dt" sz="half" idx="10"/>
          </p:nvPr>
        </p:nvSpPr>
        <p:spPr/>
        <p:txBody>
          <a:bodyPr/>
          <a:lstStyle>
            <a:lvl1pPr>
              <a:defRPr/>
            </a:lvl1pPr>
          </a:lstStyle>
          <a:p>
            <a:pPr>
              <a:defRPr/>
            </a:pPr>
            <a:fld id="{AC942244-FE5F-4D49-A5DF-F38F58768DFA}" type="datetimeFigureOut">
              <a:rPr lang="es-CO"/>
              <a:pPr>
                <a:defRPr/>
              </a:pPr>
              <a:t>12/12/2014</a:t>
            </a:fld>
            <a:endParaRPr lang="es-CO"/>
          </a:p>
        </p:txBody>
      </p:sp>
      <p:sp>
        <p:nvSpPr>
          <p:cNvPr id="9" name="7 Marcador de pie de página"/>
          <p:cNvSpPr>
            <a:spLocks noGrp="1"/>
          </p:cNvSpPr>
          <p:nvPr>
            <p:ph type="ftr" sz="quarter" idx="11"/>
          </p:nvPr>
        </p:nvSpPr>
        <p:spPr/>
        <p:txBody>
          <a:bodyPr/>
          <a:lstStyle>
            <a:lvl1pPr>
              <a:defRPr/>
            </a:lvl1pPr>
          </a:lstStyle>
          <a:p>
            <a:pPr>
              <a:defRPr/>
            </a:pPr>
            <a:endParaRPr lang="es-CO"/>
          </a:p>
        </p:txBody>
      </p:sp>
      <p:sp>
        <p:nvSpPr>
          <p:cNvPr id="10" name="8 Marcador de número de diapositiva"/>
          <p:cNvSpPr>
            <a:spLocks noGrp="1"/>
          </p:cNvSpPr>
          <p:nvPr>
            <p:ph type="sldNum" sz="quarter" idx="12"/>
          </p:nvPr>
        </p:nvSpPr>
        <p:spPr/>
        <p:txBody>
          <a:bodyPr/>
          <a:lstStyle>
            <a:lvl1pPr>
              <a:defRPr/>
            </a:lvl1pPr>
          </a:lstStyle>
          <a:p>
            <a:pPr>
              <a:defRPr/>
            </a:pPr>
            <a:fld id="{3D4AAA25-DED8-4A8B-9045-4B62E375A23C}" type="slidenum">
              <a:rPr lang="es-CO"/>
              <a:pPr>
                <a:defRPr/>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pic>
        <p:nvPicPr>
          <p:cNvPr id="3" name="3 Marcador de contenido" descr="PPT INTERNAS.jpg"/>
          <p:cNvPicPr>
            <a:picLocks noChangeAspect="1"/>
          </p:cNvPicPr>
          <p:nvPr userDrawn="1"/>
        </p:nvPicPr>
        <p:blipFill>
          <a:blip r:embed="rId2"/>
          <a:srcRect/>
          <a:stretch>
            <a:fillRect/>
          </a:stretch>
        </p:blipFill>
        <p:spPr bwMode="auto">
          <a:xfrm>
            <a:off x="-7938" y="0"/>
            <a:ext cx="9151938" cy="6862763"/>
          </a:xfrm>
          <a:prstGeom prst="rect">
            <a:avLst/>
          </a:prstGeom>
          <a:noFill/>
          <a:ln w="9525">
            <a:noFill/>
            <a:miter lim="800000"/>
            <a:headEnd/>
            <a:tailEnd/>
          </a:ln>
        </p:spPr>
      </p:pic>
      <p:sp>
        <p:nvSpPr>
          <p:cNvPr id="2" name="1 Título"/>
          <p:cNvSpPr>
            <a:spLocks noGrp="1"/>
          </p:cNvSpPr>
          <p:nvPr>
            <p:ph type="title"/>
          </p:nvPr>
        </p:nvSpPr>
        <p:spPr/>
        <p:txBody>
          <a:bodyPr/>
          <a:lstStyle/>
          <a:p>
            <a:r>
              <a:rPr lang="es-CO" noProof="0" smtClean="0"/>
              <a:t>Haga clic para modificar el estilo de título del patrón</a:t>
            </a:r>
            <a:endParaRPr lang="es-CO" noProof="0"/>
          </a:p>
        </p:txBody>
      </p:sp>
      <p:sp>
        <p:nvSpPr>
          <p:cNvPr id="4" name="2 Marcador de fecha"/>
          <p:cNvSpPr>
            <a:spLocks noGrp="1"/>
          </p:cNvSpPr>
          <p:nvPr>
            <p:ph type="dt" sz="half" idx="10"/>
          </p:nvPr>
        </p:nvSpPr>
        <p:spPr/>
        <p:txBody>
          <a:bodyPr/>
          <a:lstStyle>
            <a:lvl1pPr>
              <a:defRPr/>
            </a:lvl1pPr>
          </a:lstStyle>
          <a:p>
            <a:pPr>
              <a:defRPr/>
            </a:pPr>
            <a:fld id="{DDFF20EE-C302-4838-99EA-BB17B378456D}" type="datetimeFigureOut">
              <a:rPr lang="es-CO"/>
              <a:pPr>
                <a:defRPr/>
              </a:pPr>
              <a:t>12/12/2014</a:t>
            </a:fld>
            <a:endParaRPr lang="es-CO"/>
          </a:p>
        </p:txBody>
      </p:sp>
      <p:sp>
        <p:nvSpPr>
          <p:cNvPr id="5" name="3 Marcador de pie de página"/>
          <p:cNvSpPr>
            <a:spLocks noGrp="1"/>
          </p:cNvSpPr>
          <p:nvPr>
            <p:ph type="ftr" sz="quarter" idx="11"/>
          </p:nvPr>
        </p:nvSpPr>
        <p:spPr/>
        <p:txBody>
          <a:bodyPr/>
          <a:lstStyle>
            <a:lvl1pPr>
              <a:defRPr/>
            </a:lvl1pPr>
          </a:lstStyle>
          <a:p>
            <a:pPr>
              <a:defRPr/>
            </a:pPr>
            <a:endParaRPr lang="es-CO"/>
          </a:p>
        </p:txBody>
      </p:sp>
      <p:sp>
        <p:nvSpPr>
          <p:cNvPr id="6" name="4 Marcador de número de diapositiva"/>
          <p:cNvSpPr>
            <a:spLocks noGrp="1"/>
          </p:cNvSpPr>
          <p:nvPr>
            <p:ph type="sldNum" sz="quarter" idx="12"/>
          </p:nvPr>
        </p:nvSpPr>
        <p:spPr/>
        <p:txBody>
          <a:bodyPr/>
          <a:lstStyle>
            <a:lvl1pPr>
              <a:defRPr/>
            </a:lvl1pPr>
          </a:lstStyle>
          <a:p>
            <a:pPr>
              <a:defRPr/>
            </a:pPr>
            <a:fld id="{4765B726-2ACF-4359-A1AC-86FEF574231F}" type="slidenum">
              <a:rPr lang="es-CO"/>
              <a:pPr>
                <a:defRPr/>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2" name="3 Marcador de contenido" descr="PPT INTERNAS.jpg"/>
          <p:cNvPicPr>
            <a:picLocks noChangeAspect="1"/>
          </p:cNvPicPr>
          <p:nvPr userDrawn="1"/>
        </p:nvPicPr>
        <p:blipFill>
          <a:blip r:embed="rId2"/>
          <a:srcRect/>
          <a:stretch>
            <a:fillRect/>
          </a:stretch>
        </p:blipFill>
        <p:spPr bwMode="auto">
          <a:xfrm>
            <a:off x="-7938" y="0"/>
            <a:ext cx="9151938" cy="6862763"/>
          </a:xfrm>
          <a:prstGeom prst="rect">
            <a:avLst/>
          </a:prstGeom>
          <a:noFill/>
          <a:ln w="9525">
            <a:noFill/>
            <a:miter lim="800000"/>
            <a:headEnd/>
            <a:tailEnd/>
          </a:ln>
        </p:spPr>
      </p:pic>
      <p:pic>
        <p:nvPicPr>
          <p:cNvPr id="3" name="3 Imagen" descr="medalla acreditación.jpg.png"/>
          <p:cNvPicPr>
            <a:picLocks noChangeAspect="1"/>
          </p:cNvPicPr>
          <p:nvPr userDrawn="1"/>
        </p:nvPicPr>
        <p:blipFill>
          <a:blip r:embed="rId3"/>
          <a:srcRect/>
          <a:stretch>
            <a:fillRect/>
          </a:stretch>
        </p:blipFill>
        <p:spPr bwMode="auto">
          <a:xfrm>
            <a:off x="7631113" y="6000750"/>
            <a:ext cx="1512887" cy="857250"/>
          </a:xfrm>
          <a:prstGeom prst="rect">
            <a:avLst/>
          </a:prstGeom>
          <a:noFill/>
          <a:ln w="9525">
            <a:noFill/>
            <a:miter lim="800000"/>
            <a:headEnd/>
            <a:tailEnd/>
          </a:ln>
        </p:spPr>
      </p:pic>
      <p:sp>
        <p:nvSpPr>
          <p:cNvPr id="4" name="1 Marcador de fecha"/>
          <p:cNvSpPr>
            <a:spLocks noGrp="1"/>
          </p:cNvSpPr>
          <p:nvPr>
            <p:ph type="dt" sz="half" idx="10"/>
          </p:nvPr>
        </p:nvSpPr>
        <p:spPr/>
        <p:txBody>
          <a:bodyPr/>
          <a:lstStyle>
            <a:lvl1pPr>
              <a:defRPr/>
            </a:lvl1pPr>
          </a:lstStyle>
          <a:p>
            <a:pPr>
              <a:defRPr/>
            </a:pPr>
            <a:fld id="{C8E4741A-5902-4A75-A0B2-E7DCD7208B78}" type="datetimeFigureOut">
              <a:rPr lang="es-CO"/>
              <a:pPr>
                <a:defRPr/>
              </a:pPr>
              <a:t>12/12/2014</a:t>
            </a:fld>
            <a:endParaRPr lang="es-CO"/>
          </a:p>
        </p:txBody>
      </p:sp>
      <p:sp>
        <p:nvSpPr>
          <p:cNvPr id="5" name="2 Marcador de pie de página"/>
          <p:cNvSpPr>
            <a:spLocks noGrp="1"/>
          </p:cNvSpPr>
          <p:nvPr>
            <p:ph type="ftr" sz="quarter" idx="11"/>
          </p:nvPr>
        </p:nvSpPr>
        <p:spPr/>
        <p:txBody>
          <a:bodyPr/>
          <a:lstStyle>
            <a:lvl1pPr>
              <a:defRPr/>
            </a:lvl1pPr>
          </a:lstStyle>
          <a:p>
            <a:pPr>
              <a:defRPr/>
            </a:pPr>
            <a:endParaRPr lang="es-CO"/>
          </a:p>
        </p:txBody>
      </p:sp>
      <p:sp>
        <p:nvSpPr>
          <p:cNvPr id="6" name="3 Marcador de número de diapositiva"/>
          <p:cNvSpPr>
            <a:spLocks noGrp="1"/>
          </p:cNvSpPr>
          <p:nvPr>
            <p:ph type="sldNum" sz="quarter" idx="12"/>
          </p:nvPr>
        </p:nvSpPr>
        <p:spPr/>
        <p:txBody>
          <a:bodyPr/>
          <a:lstStyle>
            <a:lvl1pPr>
              <a:defRPr/>
            </a:lvl1pPr>
          </a:lstStyle>
          <a:p>
            <a:pPr>
              <a:defRPr/>
            </a:pPr>
            <a:fld id="{2B9D9FE9-B89B-4163-8A3D-6DCE2DD2D3AF}" type="slidenum">
              <a:rPr lang="es-CO"/>
              <a:pPr>
                <a:defRPr/>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5" name="3 Marcador de contenido" descr="PPT INTERNAS.jpg"/>
          <p:cNvPicPr>
            <a:picLocks noChangeAspect="1"/>
          </p:cNvPicPr>
          <p:nvPr userDrawn="1"/>
        </p:nvPicPr>
        <p:blipFill>
          <a:blip r:embed="rId2"/>
          <a:srcRect/>
          <a:stretch>
            <a:fillRect/>
          </a:stretch>
        </p:blipFill>
        <p:spPr bwMode="auto">
          <a:xfrm>
            <a:off x="-7938" y="0"/>
            <a:ext cx="9151938" cy="6862763"/>
          </a:xfrm>
          <a:prstGeom prst="rect">
            <a:avLst/>
          </a:prstGeom>
          <a:noFill/>
          <a:ln w="9525">
            <a:noFill/>
            <a:miter lim="800000"/>
            <a:headEnd/>
            <a:tailEnd/>
          </a:ln>
        </p:spPr>
      </p:pic>
      <p:sp>
        <p:nvSpPr>
          <p:cNvPr id="2" name="1 Título"/>
          <p:cNvSpPr>
            <a:spLocks noGrp="1"/>
          </p:cNvSpPr>
          <p:nvPr>
            <p:ph type="title"/>
          </p:nvPr>
        </p:nvSpPr>
        <p:spPr>
          <a:xfrm>
            <a:off x="457200" y="273050"/>
            <a:ext cx="3008313" cy="1162050"/>
          </a:xfrm>
        </p:spPr>
        <p:txBody>
          <a:bodyPr anchor="b"/>
          <a:lstStyle>
            <a:lvl1pPr algn="l">
              <a:defRPr sz="2000" b="1"/>
            </a:lvl1pPr>
          </a:lstStyle>
          <a:p>
            <a:r>
              <a:rPr lang="es-CO" noProof="0" smtClean="0"/>
              <a:t>Haga clic para modificar el estilo de título del patrón</a:t>
            </a:r>
            <a:endParaRPr lang="es-CO" noProof="0"/>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CO" noProof="0" smtClean="0"/>
              <a:t>Haga clic para modificar el estilo de texto del patrón</a:t>
            </a:r>
          </a:p>
          <a:p>
            <a:pPr lvl="1"/>
            <a:r>
              <a:rPr lang="es-CO" noProof="0" smtClean="0"/>
              <a:t>Segundo nivel</a:t>
            </a:r>
          </a:p>
          <a:p>
            <a:pPr lvl="2"/>
            <a:r>
              <a:rPr lang="es-CO" noProof="0" smtClean="0"/>
              <a:t>Tercer nivel</a:t>
            </a:r>
          </a:p>
          <a:p>
            <a:pPr lvl="3"/>
            <a:r>
              <a:rPr lang="es-CO" noProof="0" smtClean="0"/>
              <a:t>Cuarto nivel</a:t>
            </a:r>
          </a:p>
          <a:p>
            <a:pPr lvl="4"/>
            <a:r>
              <a:rPr lang="es-CO" noProof="0" smtClean="0"/>
              <a:t>Quinto nivel</a:t>
            </a:r>
            <a:endParaRPr lang="es-CO" noProof="0"/>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CO" noProof="0" smtClean="0"/>
              <a:t>Haga clic para modificar el estilo de texto del patrón</a:t>
            </a:r>
          </a:p>
        </p:txBody>
      </p:sp>
      <p:sp>
        <p:nvSpPr>
          <p:cNvPr id="6" name="4 Marcador de fecha"/>
          <p:cNvSpPr>
            <a:spLocks noGrp="1"/>
          </p:cNvSpPr>
          <p:nvPr>
            <p:ph type="dt" sz="half" idx="10"/>
          </p:nvPr>
        </p:nvSpPr>
        <p:spPr/>
        <p:txBody>
          <a:bodyPr/>
          <a:lstStyle>
            <a:lvl1pPr>
              <a:defRPr/>
            </a:lvl1pPr>
          </a:lstStyle>
          <a:p>
            <a:pPr>
              <a:defRPr/>
            </a:pPr>
            <a:fld id="{67974A89-3A83-467D-A401-1BADA186851F}" type="datetimeFigureOut">
              <a:rPr lang="es-CO"/>
              <a:pPr>
                <a:defRPr/>
              </a:pPr>
              <a:t>12/12/2014</a:t>
            </a:fld>
            <a:endParaRPr lang="es-CO"/>
          </a:p>
        </p:txBody>
      </p:sp>
      <p:sp>
        <p:nvSpPr>
          <p:cNvPr id="7" name="5 Marcador de pie de página"/>
          <p:cNvSpPr>
            <a:spLocks noGrp="1"/>
          </p:cNvSpPr>
          <p:nvPr>
            <p:ph type="ftr" sz="quarter" idx="11"/>
          </p:nvPr>
        </p:nvSpPr>
        <p:spPr/>
        <p:txBody>
          <a:bodyPr/>
          <a:lstStyle>
            <a:lvl1pPr>
              <a:defRPr/>
            </a:lvl1pPr>
          </a:lstStyle>
          <a:p>
            <a:pPr>
              <a:defRPr/>
            </a:pPr>
            <a:endParaRPr lang="es-CO"/>
          </a:p>
        </p:txBody>
      </p:sp>
      <p:sp>
        <p:nvSpPr>
          <p:cNvPr id="8" name="6 Marcador de número de diapositiva"/>
          <p:cNvSpPr>
            <a:spLocks noGrp="1"/>
          </p:cNvSpPr>
          <p:nvPr>
            <p:ph type="sldNum" sz="quarter" idx="12"/>
          </p:nvPr>
        </p:nvSpPr>
        <p:spPr/>
        <p:txBody>
          <a:bodyPr/>
          <a:lstStyle>
            <a:lvl1pPr>
              <a:defRPr/>
            </a:lvl1pPr>
          </a:lstStyle>
          <a:p>
            <a:pPr>
              <a:defRPr/>
            </a:pPr>
            <a:fld id="{38984039-2ADC-4E6F-9E33-22C1DC1AC3CB}" type="slidenum">
              <a:rPr lang="es-CO"/>
              <a:pPr>
                <a:defRPr/>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5" name="3 Marcador de contenido" descr="PPT INTERNAS.jpg"/>
          <p:cNvPicPr>
            <a:picLocks noChangeAspect="1"/>
          </p:cNvPicPr>
          <p:nvPr userDrawn="1"/>
        </p:nvPicPr>
        <p:blipFill>
          <a:blip r:embed="rId2"/>
          <a:srcRect/>
          <a:stretch>
            <a:fillRect/>
          </a:stretch>
        </p:blipFill>
        <p:spPr bwMode="auto">
          <a:xfrm>
            <a:off x="-7938" y="0"/>
            <a:ext cx="9151938" cy="6862763"/>
          </a:xfrm>
          <a:prstGeom prst="rect">
            <a:avLst/>
          </a:prstGeom>
          <a:noFill/>
          <a:ln w="9525">
            <a:noFill/>
            <a:miter lim="800000"/>
            <a:headEnd/>
            <a:tailEnd/>
          </a:ln>
        </p:spPr>
      </p:pic>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CO" noProof="0" smtClean="0"/>
              <a:t>Haga clic para modificar el estilo de título del patrón</a:t>
            </a:r>
            <a:endParaRPr lang="es-CO" noProof="0"/>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O"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CO" noProof="0" smtClean="0"/>
              <a:t>Haga clic para modificar el estilo de texto del patrón</a:t>
            </a:r>
          </a:p>
        </p:txBody>
      </p:sp>
      <p:sp>
        <p:nvSpPr>
          <p:cNvPr id="6" name="4 Marcador de fecha"/>
          <p:cNvSpPr>
            <a:spLocks noGrp="1"/>
          </p:cNvSpPr>
          <p:nvPr>
            <p:ph type="dt" sz="half" idx="10"/>
          </p:nvPr>
        </p:nvSpPr>
        <p:spPr/>
        <p:txBody>
          <a:bodyPr/>
          <a:lstStyle>
            <a:lvl1pPr>
              <a:defRPr/>
            </a:lvl1pPr>
          </a:lstStyle>
          <a:p>
            <a:pPr>
              <a:defRPr/>
            </a:pPr>
            <a:fld id="{1E6867BB-F115-4F7F-9A2C-34197D032464}" type="datetimeFigureOut">
              <a:rPr lang="es-CO"/>
              <a:pPr>
                <a:defRPr/>
              </a:pPr>
              <a:t>12/12/2014</a:t>
            </a:fld>
            <a:endParaRPr lang="es-CO"/>
          </a:p>
        </p:txBody>
      </p:sp>
      <p:sp>
        <p:nvSpPr>
          <p:cNvPr id="7" name="5 Marcador de pie de página"/>
          <p:cNvSpPr>
            <a:spLocks noGrp="1"/>
          </p:cNvSpPr>
          <p:nvPr>
            <p:ph type="ftr" sz="quarter" idx="11"/>
          </p:nvPr>
        </p:nvSpPr>
        <p:spPr/>
        <p:txBody>
          <a:bodyPr/>
          <a:lstStyle>
            <a:lvl1pPr>
              <a:defRPr/>
            </a:lvl1pPr>
          </a:lstStyle>
          <a:p>
            <a:pPr>
              <a:defRPr/>
            </a:pPr>
            <a:endParaRPr lang="es-CO"/>
          </a:p>
        </p:txBody>
      </p:sp>
      <p:sp>
        <p:nvSpPr>
          <p:cNvPr id="8" name="6 Marcador de número de diapositiva"/>
          <p:cNvSpPr>
            <a:spLocks noGrp="1"/>
          </p:cNvSpPr>
          <p:nvPr>
            <p:ph type="sldNum" sz="quarter" idx="12"/>
          </p:nvPr>
        </p:nvSpPr>
        <p:spPr/>
        <p:txBody>
          <a:bodyPr/>
          <a:lstStyle>
            <a:lvl1pPr>
              <a:defRPr/>
            </a:lvl1pPr>
          </a:lstStyle>
          <a:p>
            <a:pPr>
              <a:defRPr/>
            </a:pPr>
            <a:fld id="{AADF7EAD-354C-49CF-8A90-4507E5507FD3}" type="slidenum">
              <a:rPr lang="es-CO"/>
              <a:pPr>
                <a:defRPr/>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lt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es-ES" smtClean="0"/>
              <a:t>Haga clic para modificar el estilo de texto del patrón</a:t>
            </a:r>
          </a:p>
          <a:p>
            <a:pPr lvl="1"/>
            <a:r>
              <a:rPr lang="es-ES" altLang="es-ES" smtClean="0"/>
              <a:t>Segundo nivel</a:t>
            </a:r>
          </a:p>
          <a:p>
            <a:pPr lvl="2"/>
            <a:r>
              <a:rPr lang="es-ES" altLang="es-ES" smtClean="0"/>
              <a:t>Tercer nivel</a:t>
            </a:r>
          </a:p>
          <a:p>
            <a:pPr lvl="3"/>
            <a:r>
              <a:rPr lang="es-ES" altLang="es-ES" smtClean="0"/>
              <a:t>Cuarto nivel</a:t>
            </a:r>
          </a:p>
          <a:p>
            <a:pPr lvl="4"/>
            <a:r>
              <a:rPr lang="es-ES" alt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CA01A5B-2AAA-44D6-A31B-8506609F936E}" type="datetimeFigureOut">
              <a:rPr lang="es-ES"/>
              <a:pPr>
                <a:defRPr/>
              </a:pPr>
              <a:t>12/12/2014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2449569-27B7-4250-A5DC-1720E32B84BE}"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ctrTitle"/>
          </p:nvPr>
        </p:nvSpPr>
        <p:spPr>
          <a:xfrm>
            <a:off x="0" y="5586413"/>
            <a:ext cx="3786188" cy="785812"/>
          </a:xfrm>
        </p:spPr>
        <p:txBody>
          <a:bodyPr/>
          <a:lstStyle/>
          <a:p>
            <a:pPr eaLnBrk="1" hangingPunct="1">
              <a:defRPr/>
            </a:pPr>
            <a:r>
              <a:rPr lang="es-ES" altLang="es-ES" sz="1800" dirty="0" smtClean="0">
                <a:solidFill>
                  <a:schemeClr val="accent1">
                    <a:lumMod val="40000"/>
                    <a:lumOff val="60000"/>
                  </a:schemeClr>
                </a:solidFill>
                <a:effectLst>
                  <a:outerShdw blurRad="38100" dist="38100" dir="2700000" algn="tl">
                    <a:srgbClr val="000000">
                      <a:alpha val="43137"/>
                    </a:srgbClr>
                  </a:outerShdw>
                </a:effectLst>
              </a:rPr>
              <a:t>Doctorado en Ingeniería Telemática</a:t>
            </a:r>
            <a:br>
              <a:rPr lang="es-ES" altLang="es-ES" sz="1800" dirty="0" smtClean="0">
                <a:solidFill>
                  <a:schemeClr val="accent1">
                    <a:lumMod val="40000"/>
                    <a:lumOff val="60000"/>
                  </a:schemeClr>
                </a:solidFill>
                <a:effectLst>
                  <a:outerShdw blurRad="38100" dist="38100" dir="2700000" algn="tl">
                    <a:srgbClr val="000000">
                      <a:alpha val="43137"/>
                    </a:srgbClr>
                  </a:outerShdw>
                </a:effectLst>
              </a:rPr>
            </a:br>
            <a:r>
              <a:rPr lang="es-ES" altLang="es-ES" sz="1800" dirty="0" smtClean="0">
                <a:solidFill>
                  <a:schemeClr val="accent1">
                    <a:lumMod val="40000"/>
                    <a:lumOff val="60000"/>
                  </a:schemeClr>
                </a:solidFill>
                <a:effectLst>
                  <a:outerShdw blurRad="38100" dist="38100" dir="2700000" algn="tl">
                    <a:srgbClr val="000000">
                      <a:alpha val="43137"/>
                    </a:srgbClr>
                  </a:outerShdw>
                </a:effectLst>
              </a:rPr>
              <a:t>Seminario II de Investigación</a:t>
            </a:r>
          </a:p>
        </p:txBody>
      </p:sp>
      <p:sp>
        <p:nvSpPr>
          <p:cNvPr id="13315" name="2 Subtítulo"/>
          <p:cNvSpPr>
            <a:spLocks noGrp="1"/>
          </p:cNvSpPr>
          <p:nvPr>
            <p:ph type="subTitle" idx="1"/>
          </p:nvPr>
        </p:nvSpPr>
        <p:spPr>
          <a:xfrm>
            <a:off x="1643063" y="428625"/>
            <a:ext cx="7072312" cy="2000250"/>
          </a:xfrm>
        </p:spPr>
        <p:txBody>
          <a:bodyPr/>
          <a:lstStyle/>
          <a:p>
            <a:pPr eaLnBrk="1" hangingPunct="1">
              <a:buFont typeface="Wingdings 2" pitchFamily="18" charset="2"/>
              <a:buNone/>
            </a:pPr>
            <a:r>
              <a:rPr lang="es-ES_tradnl" altLang="es-ES" sz="3600" b="1" smtClean="0"/>
              <a:t>Diseño de procesos formativos en línea masivos personalizables con Mastery Learning y Analítica del Aprendizaje</a:t>
            </a:r>
            <a:endParaRPr lang="es-ES" altLang="es-ES" sz="3600" b="1" smtClean="0"/>
          </a:p>
        </p:txBody>
      </p:sp>
      <p:sp>
        <p:nvSpPr>
          <p:cNvPr id="4" name="2 Subtítulo"/>
          <p:cNvSpPr txBox="1">
            <a:spLocks/>
          </p:cNvSpPr>
          <p:nvPr/>
        </p:nvSpPr>
        <p:spPr bwMode="auto">
          <a:xfrm>
            <a:off x="285750" y="3143250"/>
            <a:ext cx="8572500" cy="1214438"/>
          </a:xfrm>
          <a:prstGeom prst="rect">
            <a:avLst/>
          </a:prstGeom>
          <a:noFill/>
          <a:ln w="9525">
            <a:noFill/>
            <a:miter lim="800000"/>
            <a:headEnd/>
            <a:tailEnd/>
          </a:ln>
        </p:spPr>
        <p:txBody>
          <a:bodyPr/>
          <a:lstStyle/>
          <a:p>
            <a:pPr algn="ctr">
              <a:spcBef>
                <a:spcPct val="20000"/>
              </a:spcBef>
              <a:buFont typeface="Wingdings 2" pitchFamily="18" charset="2"/>
              <a:buNone/>
              <a:defRPr/>
            </a:pPr>
            <a:r>
              <a:rPr lang="es-ES_tradnl" altLang="es-ES" sz="2800" dirty="0" err="1">
                <a:solidFill>
                  <a:schemeClr val="bg1"/>
                </a:solidFill>
                <a:latin typeface="+mn-lt"/>
              </a:rPr>
              <a:t>Mag</a:t>
            </a:r>
            <a:r>
              <a:rPr lang="es-ES_tradnl" altLang="es-ES" sz="2800" dirty="0">
                <a:solidFill>
                  <a:schemeClr val="bg1"/>
                </a:solidFill>
                <a:latin typeface="+mn-lt"/>
              </a:rPr>
              <a:t>. Mario </a:t>
            </a:r>
            <a:r>
              <a:rPr lang="es-ES_tradnl" altLang="es-ES" sz="2800" dirty="0" err="1">
                <a:solidFill>
                  <a:schemeClr val="bg1"/>
                </a:solidFill>
                <a:latin typeface="+mn-lt"/>
              </a:rPr>
              <a:t>Solarte</a:t>
            </a:r>
            <a:endParaRPr lang="es-ES_tradnl" altLang="es-ES" sz="2800" dirty="0">
              <a:solidFill>
                <a:schemeClr val="bg1"/>
              </a:solidFill>
              <a:latin typeface="+mn-lt"/>
            </a:endParaRPr>
          </a:p>
          <a:p>
            <a:pPr algn="ctr">
              <a:spcBef>
                <a:spcPct val="20000"/>
              </a:spcBef>
              <a:buFont typeface="Wingdings 2" pitchFamily="18" charset="2"/>
              <a:buNone/>
              <a:defRPr/>
            </a:pPr>
            <a:r>
              <a:rPr lang="es-ES_tradnl" altLang="es-ES" sz="2800" dirty="0">
                <a:solidFill>
                  <a:schemeClr val="bg1"/>
                </a:solidFill>
                <a:latin typeface="+mn-lt"/>
              </a:rPr>
              <a:t>Popayán, 12 de diciembre de 2014 </a:t>
            </a:r>
            <a:endParaRPr lang="es-ES" altLang="es-ES" sz="2800" dirty="0">
              <a:solidFill>
                <a:schemeClr val="bg1"/>
              </a:solidFill>
              <a:latin typeface="+mn-lt"/>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p:txBody>
          <a:bodyPr/>
          <a:lstStyle/>
          <a:p>
            <a:r>
              <a:rPr lang="es-ES" altLang="es-ES" smtClean="0"/>
              <a:t>“Personalización” en un MOOC</a:t>
            </a:r>
          </a:p>
        </p:txBody>
      </p:sp>
      <p:sp>
        <p:nvSpPr>
          <p:cNvPr id="22531" name="2 Marcador de contenido"/>
          <p:cNvSpPr>
            <a:spLocks noGrp="1"/>
          </p:cNvSpPr>
          <p:nvPr>
            <p:ph idx="1"/>
          </p:nvPr>
        </p:nvSpPr>
        <p:spPr>
          <a:xfrm>
            <a:off x="214313" y="1571625"/>
            <a:ext cx="4500562" cy="3286125"/>
          </a:xfrm>
        </p:spPr>
        <p:txBody>
          <a:bodyPr/>
          <a:lstStyle/>
          <a:p>
            <a:r>
              <a:rPr lang="es-ES" altLang="es-ES" smtClean="0"/>
              <a:t>Estilos de aprendizaje</a:t>
            </a:r>
          </a:p>
          <a:p>
            <a:pPr lvl="1"/>
            <a:r>
              <a:rPr lang="es-ES" altLang="es-ES" smtClean="0"/>
              <a:t>Kolb (1981, 1999)</a:t>
            </a:r>
          </a:p>
          <a:p>
            <a:pPr lvl="1"/>
            <a:r>
              <a:rPr lang="es-ES" altLang="es-ES" smtClean="0"/>
              <a:t>Felder &amp; Silvermann (1988, 1996)</a:t>
            </a:r>
          </a:p>
          <a:p>
            <a:pPr lvl="1"/>
            <a:r>
              <a:rPr lang="es-ES" altLang="es-ES" smtClean="0"/>
              <a:t>Honey &amp; Munford (1986, 2000)</a:t>
            </a:r>
          </a:p>
          <a:p>
            <a:pPr lvl="1"/>
            <a:endParaRPr lang="es-ES" altLang="es-ES" smtClean="0"/>
          </a:p>
        </p:txBody>
      </p:sp>
      <p:sp>
        <p:nvSpPr>
          <p:cNvPr id="5" name="2 Marcador de contenido"/>
          <p:cNvSpPr txBox="1">
            <a:spLocks/>
          </p:cNvSpPr>
          <p:nvPr/>
        </p:nvSpPr>
        <p:spPr bwMode="auto">
          <a:xfrm>
            <a:off x="4535488" y="2420938"/>
            <a:ext cx="4500562" cy="3286125"/>
          </a:xfrm>
          <a:prstGeom prst="rect">
            <a:avLst/>
          </a:prstGeom>
          <a:noFill/>
          <a:ln w="9525">
            <a:noFill/>
            <a:miter lim="800000"/>
            <a:headEnd/>
            <a:tailEnd/>
          </a:ln>
        </p:spPr>
        <p:txBody>
          <a:bodyPr/>
          <a:lstStyle/>
          <a:p>
            <a:pPr marL="342900" indent="-342900" eaLnBrk="0" hangingPunct="0">
              <a:spcBef>
                <a:spcPct val="20000"/>
              </a:spcBef>
              <a:buFont typeface="Arial" charset="0"/>
              <a:buChar char="•"/>
              <a:defRPr/>
            </a:pPr>
            <a:r>
              <a:rPr lang="es-ES" sz="3200" dirty="0">
                <a:latin typeface="+mn-lt"/>
              </a:rPr>
              <a:t>Inteligencias múltiples</a:t>
            </a:r>
          </a:p>
          <a:p>
            <a:pPr marL="742950" lvl="1" indent="-285750" eaLnBrk="0" hangingPunct="0">
              <a:spcBef>
                <a:spcPct val="20000"/>
              </a:spcBef>
              <a:buFont typeface="Arial" charset="0"/>
              <a:buChar char="–"/>
              <a:defRPr/>
            </a:pPr>
            <a:r>
              <a:rPr lang="es-ES" sz="2800" dirty="0">
                <a:latin typeface="+mn-lt"/>
              </a:rPr>
              <a:t>Gardner (1987, 1997, 2003)</a:t>
            </a:r>
          </a:p>
          <a:p>
            <a:pPr marL="742950" lvl="1" indent="-285750" eaLnBrk="0" hangingPunct="0">
              <a:spcBef>
                <a:spcPct val="20000"/>
              </a:spcBef>
              <a:buFont typeface="Arial" charset="0"/>
              <a:buChar char="–"/>
              <a:defRPr/>
            </a:pPr>
            <a:r>
              <a:rPr lang="es-ES" sz="2800" dirty="0" err="1">
                <a:latin typeface="+mn-lt"/>
              </a:rPr>
              <a:t>Santaella</a:t>
            </a:r>
            <a:r>
              <a:rPr lang="es-ES" sz="2800" dirty="0">
                <a:latin typeface="+mn-lt"/>
              </a:rPr>
              <a:t> (2010)</a:t>
            </a:r>
          </a:p>
          <a:p>
            <a:pPr marL="285750" indent="-285750" eaLnBrk="0" hangingPunct="0">
              <a:spcBef>
                <a:spcPct val="20000"/>
              </a:spcBef>
              <a:buFont typeface="Arial" pitchFamily="34" charset="0"/>
              <a:buChar char="•"/>
              <a:defRPr/>
            </a:pPr>
            <a:r>
              <a:rPr lang="es-ES" sz="2800" dirty="0">
                <a:latin typeface="+mn-lt"/>
              </a:rPr>
              <a:t>Perfiles</a:t>
            </a:r>
          </a:p>
          <a:p>
            <a:pPr marL="742950" lvl="1" indent="-285750" eaLnBrk="0" hangingPunct="0">
              <a:spcBef>
                <a:spcPct val="20000"/>
              </a:spcBef>
              <a:buFont typeface="Arial" charset="0"/>
              <a:buChar char="–"/>
              <a:defRPr/>
            </a:pPr>
            <a:r>
              <a:rPr lang="es-ES" sz="2800" dirty="0" err="1">
                <a:latin typeface="+mn-lt"/>
              </a:rPr>
              <a:t>Zhou</a:t>
            </a:r>
            <a:r>
              <a:rPr lang="es-ES" sz="2800" dirty="0">
                <a:latin typeface="+mn-lt"/>
              </a:rPr>
              <a:t> (2010)</a:t>
            </a:r>
          </a:p>
          <a:p>
            <a:pPr marL="285750" indent="-285750" eaLnBrk="0" hangingPunct="0">
              <a:spcBef>
                <a:spcPct val="20000"/>
              </a:spcBef>
              <a:buFont typeface="Arial" charset="0"/>
              <a:buChar char="–"/>
              <a:defRPr/>
            </a:pPr>
            <a:endParaRPr lang="es-ES" sz="2800" dirty="0">
              <a:latin typeface="+mn-lt"/>
            </a:endParaRPr>
          </a:p>
          <a:p>
            <a:pPr marL="742950" lvl="1" indent="-285750" eaLnBrk="0" hangingPunct="0">
              <a:spcBef>
                <a:spcPct val="20000"/>
              </a:spcBef>
              <a:buFont typeface="Arial" charset="0"/>
              <a:buChar char="–"/>
              <a:defRPr/>
            </a:pPr>
            <a:endParaRPr lang="es-ES" sz="2800" dirty="0">
              <a:latin typeface="+mn-lt"/>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p:txBody>
          <a:bodyPr/>
          <a:lstStyle/>
          <a:p>
            <a:r>
              <a:rPr lang="es-ES" altLang="es-ES" smtClean="0"/>
              <a:t>Premisa</a:t>
            </a:r>
          </a:p>
        </p:txBody>
      </p:sp>
      <p:sp>
        <p:nvSpPr>
          <p:cNvPr id="3" name="2 Marcador de contenido"/>
          <p:cNvSpPr>
            <a:spLocks noGrp="1"/>
          </p:cNvSpPr>
          <p:nvPr>
            <p:ph idx="1"/>
          </p:nvPr>
        </p:nvSpPr>
        <p:spPr/>
        <p:txBody>
          <a:bodyPr/>
          <a:lstStyle/>
          <a:p>
            <a:pPr>
              <a:defRPr/>
            </a:pPr>
            <a:r>
              <a:rPr lang="es-ES" dirty="0" smtClean="0"/>
              <a:t>El estilo de aprendizaje –o el tipo de inteligencia- de un estudiante en un MOOC se puede extraer con técnicas de </a:t>
            </a:r>
            <a:r>
              <a:rPr lang="es-ES" dirty="0" err="1" smtClean="0"/>
              <a:t>Learning</a:t>
            </a:r>
            <a:r>
              <a:rPr lang="es-ES" dirty="0" smtClean="0"/>
              <a:t> </a:t>
            </a:r>
            <a:r>
              <a:rPr lang="es-ES" dirty="0" err="1" smtClean="0"/>
              <a:t>Analytics</a:t>
            </a:r>
            <a:r>
              <a:rPr lang="es-ES" dirty="0" smtClean="0"/>
              <a:t>.</a:t>
            </a:r>
          </a:p>
          <a:p>
            <a:pPr>
              <a:defRPr/>
            </a:pPr>
            <a:endParaRPr lang="es-ES" dirty="0" smtClean="0"/>
          </a:p>
          <a:p>
            <a:pPr marL="0" indent="0" algn="r">
              <a:buFont typeface="Arial" charset="0"/>
              <a:buNone/>
              <a:defRPr/>
            </a:pPr>
            <a:r>
              <a:rPr lang="es-ES" i="1" dirty="0" smtClean="0"/>
              <a:t>(Sugerencia profesores del Doctorado en Ciencias de la Educación RUDECOLOMBIA, 2014)</a:t>
            </a:r>
            <a:endParaRPr lang="es-ES" i="1"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3 Título"/>
          <p:cNvSpPr>
            <a:spLocks noGrp="1"/>
          </p:cNvSpPr>
          <p:nvPr>
            <p:ph type="title"/>
          </p:nvPr>
        </p:nvSpPr>
        <p:spPr/>
        <p:txBody>
          <a:bodyPr/>
          <a:lstStyle/>
          <a:p>
            <a:pPr eaLnBrk="1" hangingPunct="1"/>
            <a:r>
              <a:rPr lang="es-ES" altLang="es-ES" smtClean="0"/>
              <a:t>Mapeo sistemático</a:t>
            </a:r>
          </a:p>
        </p:txBody>
      </p:sp>
      <p:graphicFrame>
        <p:nvGraphicFramePr>
          <p:cNvPr id="7" name="6 Marcador de contenido"/>
          <p:cNvGraphicFramePr>
            <a:graphicFrameLocks noGrp="1"/>
          </p:cNvGraphicFramePr>
          <p:nvPr>
            <p:ph idx="1"/>
          </p:nvPr>
        </p:nvGraphicFramePr>
        <p:xfrm>
          <a:off x="500063" y="3929063"/>
          <a:ext cx="8229600" cy="198120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endParaRPr lang="es-ES" dirty="0"/>
                    </a:p>
                  </a:txBody>
                  <a:tcPr/>
                </a:tc>
                <a:tc>
                  <a:txBody>
                    <a:bodyPr/>
                    <a:lstStyle/>
                    <a:p>
                      <a:pPr algn="ctr"/>
                      <a:r>
                        <a:rPr lang="es-ES" sz="1600" dirty="0" smtClean="0"/>
                        <a:t>Google </a:t>
                      </a:r>
                      <a:r>
                        <a:rPr lang="es-ES" sz="1600" dirty="0" err="1" smtClean="0"/>
                        <a:t>Scholar</a:t>
                      </a:r>
                      <a:endParaRPr lang="es-ES" sz="1600" dirty="0"/>
                    </a:p>
                  </a:txBody>
                  <a:tcPr/>
                </a:tc>
                <a:tc>
                  <a:txBody>
                    <a:bodyPr/>
                    <a:lstStyle/>
                    <a:p>
                      <a:pPr algn="ctr"/>
                      <a:r>
                        <a:rPr lang="es-ES" sz="1600" dirty="0" smtClean="0"/>
                        <a:t>ACM</a:t>
                      </a:r>
                      <a:endParaRPr lang="es-ES" sz="1600" dirty="0"/>
                    </a:p>
                  </a:txBody>
                  <a:tcPr/>
                </a:tc>
                <a:tc>
                  <a:txBody>
                    <a:bodyPr/>
                    <a:lstStyle/>
                    <a:p>
                      <a:pPr algn="ctr"/>
                      <a:r>
                        <a:rPr lang="es-ES" sz="1600" dirty="0" smtClean="0"/>
                        <a:t>IEEE</a:t>
                      </a:r>
                      <a:endParaRPr lang="es-ES" sz="1600" dirty="0"/>
                    </a:p>
                  </a:txBody>
                  <a:tcPr/>
                </a:tc>
                <a:tc>
                  <a:txBody>
                    <a:bodyPr/>
                    <a:lstStyle/>
                    <a:p>
                      <a:pPr algn="ctr"/>
                      <a:r>
                        <a:rPr lang="es-ES" sz="1600" dirty="0" err="1" smtClean="0"/>
                        <a:t>ScienceDirect</a:t>
                      </a:r>
                      <a:endParaRPr lang="es-ES" sz="1600" dirty="0"/>
                    </a:p>
                  </a:txBody>
                  <a:tcPr/>
                </a:tc>
                <a:tc>
                  <a:txBody>
                    <a:bodyPr/>
                    <a:lstStyle/>
                    <a:p>
                      <a:pPr algn="ctr"/>
                      <a:r>
                        <a:rPr lang="es-ES" sz="1600" dirty="0" smtClean="0"/>
                        <a:t>Total</a:t>
                      </a:r>
                      <a:endParaRPr lang="es-ES" sz="1600" dirty="0"/>
                    </a:p>
                  </a:txBody>
                  <a:tcPr/>
                </a:tc>
              </a:tr>
              <a:tr h="370840">
                <a:tc>
                  <a:txBody>
                    <a:bodyPr/>
                    <a:lstStyle/>
                    <a:p>
                      <a:r>
                        <a:rPr lang="es-ES" sz="2000" dirty="0" err="1" smtClean="0"/>
                        <a:t>Learning</a:t>
                      </a:r>
                      <a:r>
                        <a:rPr lang="es-ES" sz="2000" dirty="0" smtClean="0"/>
                        <a:t> </a:t>
                      </a:r>
                      <a:r>
                        <a:rPr lang="es-ES" sz="2000" dirty="0" err="1" smtClean="0"/>
                        <a:t>styles</a:t>
                      </a:r>
                      <a:endParaRPr lang="es-ES" sz="2000" dirty="0"/>
                    </a:p>
                  </a:txBody>
                  <a:tcPr/>
                </a:tc>
                <a:tc>
                  <a:txBody>
                    <a:bodyPr/>
                    <a:lstStyle/>
                    <a:p>
                      <a:pPr algn="r"/>
                      <a:r>
                        <a:rPr lang="es-ES" sz="2000" dirty="0" smtClean="0"/>
                        <a:t>23 / 8</a:t>
                      </a:r>
                      <a:endParaRPr lang="es-ES" sz="2000" dirty="0"/>
                    </a:p>
                  </a:txBody>
                  <a:tcPr/>
                </a:tc>
                <a:tc>
                  <a:txBody>
                    <a:bodyPr/>
                    <a:lstStyle/>
                    <a:p>
                      <a:pPr algn="r"/>
                      <a:r>
                        <a:rPr lang="es-ES" sz="2000" dirty="0" smtClean="0"/>
                        <a:t>6 / 2</a:t>
                      </a:r>
                      <a:endParaRPr lang="es-ES" sz="2000" dirty="0"/>
                    </a:p>
                  </a:txBody>
                  <a:tcPr/>
                </a:tc>
                <a:tc>
                  <a:txBody>
                    <a:bodyPr/>
                    <a:lstStyle/>
                    <a:p>
                      <a:pPr algn="r"/>
                      <a:r>
                        <a:rPr lang="es-ES" sz="2000" dirty="0" smtClean="0"/>
                        <a:t>7 / 3</a:t>
                      </a:r>
                      <a:endParaRPr lang="es-ES" sz="2000" dirty="0"/>
                    </a:p>
                  </a:txBody>
                  <a:tcPr/>
                </a:tc>
                <a:tc>
                  <a:txBody>
                    <a:bodyPr/>
                    <a:lstStyle/>
                    <a:p>
                      <a:pPr algn="r"/>
                      <a:r>
                        <a:rPr lang="es-ES" sz="2000" dirty="0" smtClean="0"/>
                        <a:t>1 / 1</a:t>
                      </a:r>
                      <a:endParaRPr lang="es-ES" sz="2000" dirty="0"/>
                    </a:p>
                  </a:txBody>
                  <a:tcPr/>
                </a:tc>
                <a:tc>
                  <a:txBody>
                    <a:bodyPr/>
                    <a:lstStyle/>
                    <a:p>
                      <a:pPr algn="r"/>
                      <a:r>
                        <a:rPr lang="es-ES" sz="2000" dirty="0" smtClean="0"/>
                        <a:t>37 / 14</a:t>
                      </a:r>
                      <a:endParaRPr lang="es-ES" sz="2000" dirty="0"/>
                    </a:p>
                  </a:txBody>
                  <a:tcPr/>
                </a:tc>
              </a:tr>
              <a:tr h="370840">
                <a:tc>
                  <a:txBody>
                    <a:bodyPr/>
                    <a:lstStyle/>
                    <a:p>
                      <a:r>
                        <a:rPr lang="es-ES" sz="2000" dirty="0" err="1" smtClean="0"/>
                        <a:t>Adaptive</a:t>
                      </a:r>
                      <a:r>
                        <a:rPr lang="es-ES" sz="2000" dirty="0" smtClean="0"/>
                        <a:t> </a:t>
                      </a:r>
                      <a:r>
                        <a:rPr lang="es-ES" sz="2000" dirty="0" err="1" smtClean="0"/>
                        <a:t>learning</a:t>
                      </a:r>
                      <a:endParaRPr lang="es-ES" sz="2000" dirty="0"/>
                    </a:p>
                  </a:txBody>
                  <a:tcPr/>
                </a:tc>
                <a:tc>
                  <a:txBody>
                    <a:bodyPr/>
                    <a:lstStyle/>
                    <a:p>
                      <a:pPr algn="r"/>
                      <a:r>
                        <a:rPr lang="es-ES" sz="2000" dirty="0" smtClean="0"/>
                        <a:t>49 / 7</a:t>
                      </a:r>
                      <a:endParaRPr lang="es-ES" sz="2000" dirty="0"/>
                    </a:p>
                  </a:txBody>
                  <a:tcPr/>
                </a:tc>
                <a:tc>
                  <a:txBody>
                    <a:bodyPr/>
                    <a:lstStyle/>
                    <a:p>
                      <a:pPr algn="r"/>
                      <a:r>
                        <a:rPr lang="es-ES" sz="2000" dirty="0" smtClean="0"/>
                        <a:t>9 / 3</a:t>
                      </a:r>
                      <a:endParaRPr lang="es-ES" sz="2000" dirty="0"/>
                    </a:p>
                  </a:txBody>
                  <a:tcPr/>
                </a:tc>
                <a:tc>
                  <a:txBody>
                    <a:bodyPr/>
                    <a:lstStyle/>
                    <a:p>
                      <a:pPr algn="r"/>
                      <a:r>
                        <a:rPr lang="es-ES" sz="2000" dirty="0" smtClean="0"/>
                        <a:t>3 / 1</a:t>
                      </a:r>
                      <a:endParaRPr lang="es-ES" sz="2000" dirty="0"/>
                    </a:p>
                  </a:txBody>
                  <a:tcPr/>
                </a:tc>
                <a:tc>
                  <a:txBody>
                    <a:bodyPr/>
                    <a:lstStyle/>
                    <a:p>
                      <a:pPr algn="r"/>
                      <a:r>
                        <a:rPr lang="es-ES" sz="2000" dirty="0" smtClean="0"/>
                        <a:t>0</a:t>
                      </a:r>
                      <a:endParaRPr lang="es-ES" sz="2000" dirty="0"/>
                    </a:p>
                  </a:txBody>
                  <a:tcPr/>
                </a:tc>
                <a:tc>
                  <a:txBody>
                    <a:bodyPr/>
                    <a:lstStyle/>
                    <a:p>
                      <a:pPr algn="r"/>
                      <a:r>
                        <a:rPr lang="es-ES" sz="2000" dirty="0" smtClean="0"/>
                        <a:t>61 / 11</a:t>
                      </a:r>
                      <a:endParaRPr lang="es-ES" sz="2000" dirty="0"/>
                    </a:p>
                  </a:txBody>
                  <a:tcPr/>
                </a:tc>
              </a:tr>
            </a:tbl>
          </a:graphicData>
        </a:graphic>
      </p:graphicFrame>
      <p:graphicFrame>
        <p:nvGraphicFramePr>
          <p:cNvPr id="10" name="9 Tabla"/>
          <p:cNvGraphicFramePr>
            <a:graphicFrameLocks noGrp="1"/>
          </p:cNvGraphicFramePr>
          <p:nvPr/>
        </p:nvGraphicFramePr>
        <p:xfrm>
          <a:off x="571500" y="1428750"/>
          <a:ext cx="8143875" cy="2290993"/>
        </p:xfrm>
        <a:graphic>
          <a:graphicData uri="http://schemas.openxmlformats.org/drawingml/2006/table">
            <a:tbl>
              <a:tblPr firstRow="1" bandRow="1">
                <a:tableStyleId>{5C22544A-7EE6-4342-B048-85BDC9FD1C3A}</a:tableStyleId>
              </a:tblPr>
              <a:tblGrid>
                <a:gridCol w="1857375"/>
                <a:gridCol w="6286500"/>
              </a:tblGrid>
              <a:tr h="370789">
                <a:tc>
                  <a:txBody>
                    <a:bodyPr/>
                    <a:lstStyle/>
                    <a:p>
                      <a:pPr algn="ctr"/>
                      <a:r>
                        <a:rPr lang="es-ES" sz="1800" dirty="0" smtClean="0"/>
                        <a:t>Concepto</a:t>
                      </a:r>
                      <a:endParaRPr lang="es-ES" sz="1800" dirty="0"/>
                    </a:p>
                  </a:txBody>
                  <a:tcPr marL="91439" marR="91439" marT="45714" marB="45714"/>
                </a:tc>
                <a:tc>
                  <a:txBody>
                    <a:bodyPr/>
                    <a:lstStyle/>
                    <a:p>
                      <a:pPr algn="ctr"/>
                      <a:r>
                        <a:rPr lang="es-ES" sz="1800" dirty="0" smtClean="0"/>
                        <a:t>Sinónimos</a:t>
                      </a:r>
                      <a:endParaRPr lang="es-ES" sz="1800" dirty="0"/>
                    </a:p>
                  </a:txBody>
                  <a:tcPr marL="91439" marR="91439" marT="45714" marB="45714"/>
                </a:tc>
              </a:tr>
              <a:tr h="639991">
                <a:tc>
                  <a:txBody>
                    <a:bodyPr/>
                    <a:lstStyle/>
                    <a:p>
                      <a:r>
                        <a:rPr lang="es-ES" sz="1800" b="1" dirty="0" err="1" smtClean="0"/>
                        <a:t>MOOCs</a:t>
                      </a:r>
                      <a:endParaRPr lang="es-ES" sz="1800" b="1" dirty="0"/>
                    </a:p>
                  </a:txBody>
                  <a:tcPr marL="91439" marR="91439" marT="45714" marB="45714"/>
                </a:tc>
                <a:tc>
                  <a:txBody>
                    <a:bodyPr/>
                    <a:lstStyle/>
                    <a:p>
                      <a:r>
                        <a:rPr lang="es-ES" sz="1800" b="1" dirty="0" smtClean="0">
                          <a:solidFill>
                            <a:schemeClr val="tx1">
                              <a:lumMod val="50000"/>
                              <a:lumOff val="50000"/>
                            </a:schemeClr>
                          </a:solidFill>
                        </a:rPr>
                        <a:t>MOOC, </a:t>
                      </a:r>
                      <a:r>
                        <a:rPr lang="es-ES" sz="1800" b="1" dirty="0" err="1" smtClean="0">
                          <a:solidFill>
                            <a:schemeClr val="tx1">
                              <a:lumMod val="50000"/>
                              <a:lumOff val="50000"/>
                            </a:schemeClr>
                          </a:solidFill>
                        </a:rPr>
                        <a:t>Massive</a:t>
                      </a:r>
                      <a:r>
                        <a:rPr lang="es-ES" sz="1800" b="1" dirty="0" smtClean="0">
                          <a:solidFill>
                            <a:schemeClr val="tx1">
                              <a:lumMod val="50000"/>
                              <a:lumOff val="50000"/>
                            </a:schemeClr>
                          </a:solidFill>
                        </a:rPr>
                        <a:t> Open Online </a:t>
                      </a:r>
                      <a:r>
                        <a:rPr lang="es-ES" sz="1800" b="1" dirty="0" err="1" smtClean="0">
                          <a:solidFill>
                            <a:schemeClr val="tx1">
                              <a:lumMod val="50000"/>
                              <a:lumOff val="50000"/>
                            </a:schemeClr>
                          </a:solidFill>
                        </a:rPr>
                        <a:t>Courses</a:t>
                      </a:r>
                      <a:r>
                        <a:rPr lang="es-ES" sz="1800" b="1" dirty="0" smtClean="0">
                          <a:solidFill>
                            <a:schemeClr val="tx1">
                              <a:lumMod val="50000"/>
                              <a:lumOff val="50000"/>
                            </a:schemeClr>
                          </a:solidFill>
                        </a:rPr>
                        <a:t>, </a:t>
                      </a:r>
                      <a:r>
                        <a:rPr lang="es-ES" sz="1800" b="1" dirty="0" err="1" smtClean="0">
                          <a:solidFill>
                            <a:schemeClr val="tx1">
                              <a:lumMod val="50000"/>
                              <a:lumOff val="50000"/>
                            </a:schemeClr>
                          </a:solidFill>
                        </a:rPr>
                        <a:t>Massively</a:t>
                      </a:r>
                      <a:r>
                        <a:rPr lang="es-ES" sz="1800" b="1" baseline="0" dirty="0" smtClean="0">
                          <a:solidFill>
                            <a:schemeClr val="tx1">
                              <a:lumMod val="50000"/>
                              <a:lumOff val="50000"/>
                            </a:schemeClr>
                          </a:solidFill>
                        </a:rPr>
                        <a:t> Open Online </a:t>
                      </a:r>
                      <a:r>
                        <a:rPr lang="es-ES" sz="1800" b="1" baseline="0" dirty="0" err="1" smtClean="0">
                          <a:solidFill>
                            <a:schemeClr val="tx1">
                              <a:lumMod val="50000"/>
                              <a:lumOff val="50000"/>
                            </a:schemeClr>
                          </a:solidFill>
                        </a:rPr>
                        <a:t>Courses</a:t>
                      </a:r>
                      <a:r>
                        <a:rPr lang="es-ES" sz="1800" b="1" baseline="0" dirty="0" smtClean="0">
                          <a:solidFill>
                            <a:schemeClr val="tx1">
                              <a:lumMod val="50000"/>
                              <a:lumOff val="50000"/>
                            </a:schemeClr>
                          </a:solidFill>
                        </a:rPr>
                        <a:t>, </a:t>
                      </a:r>
                      <a:r>
                        <a:rPr lang="es-ES" sz="1800" b="1" baseline="0" dirty="0" err="1" smtClean="0">
                          <a:solidFill>
                            <a:schemeClr val="tx1">
                              <a:lumMod val="50000"/>
                              <a:lumOff val="50000"/>
                            </a:schemeClr>
                          </a:solidFill>
                        </a:rPr>
                        <a:t>aMOOCs</a:t>
                      </a:r>
                      <a:r>
                        <a:rPr lang="es-ES" sz="1800" b="1" baseline="0" dirty="0" smtClean="0">
                          <a:solidFill>
                            <a:schemeClr val="tx1">
                              <a:lumMod val="50000"/>
                              <a:lumOff val="50000"/>
                            </a:schemeClr>
                          </a:solidFill>
                        </a:rPr>
                        <a:t>, </a:t>
                      </a:r>
                      <a:r>
                        <a:rPr lang="es-ES" sz="1800" b="1" baseline="0" dirty="0" err="1" smtClean="0">
                          <a:solidFill>
                            <a:schemeClr val="tx1">
                              <a:lumMod val="50000"/>
                              <a:lumOff val="50000"/>
                            </a:schemeClr>
                          </a:solidFill>
                        </a:rPr>
                        <a:t>aMOOC</a:t>
                      </a:r>
                      <a:r>
                        <a:rPr lang="es-ES" sz="1800" b="1" baseline="0" dirty="0" smtClean="0">
                          <a:solidFill>
                            <a:schemeClr val="tx1">
                              <a:lumMod val="50000"/>
                              <a:lumOff val="50000"/>
                            </a:schemeClr>
                          </a:solidFill>
                        </a:rPr>
                        <a:t>.</a:t>
                      </a:r>
                      <a:endParaRPr lang="es-ES" sz="1800" b="1" dirty="0">
                        <a:solidFill>
                          <a:schemeClr val="tx1">
                            <a:lumMod val="50000"/>
                            <a:lumOff val="50000"/>
                          </a:schemeClr>
                        </a:solidFill>
                      </a:endParaRPr>
                    </a:p>
                  </a:txBody>
                  <a:tcPr marL="91439" marR="91439" marT="45714" marB="45714"/>
                </a:tc>
              </a:tr>
              <a:tr h="639991">
                <a:tc>
                  <a:txBody>
                    <a:bodyPr/>
                    <a:lstStyle/>
                    <a:p>
                      <a:r>
                        <a:rPr lang="es-ES" sz="1800" dirty="0" err="1" smtClean="0"/>
                        <a:t>Learning</a:t>
                      </a:r>
                      <a:r>
                        <a:rPr lang="es-ES" sz="1800" dirty="0" smtClean="0"/>
                        <a:t> </a:t>
                      </a:r>
                      <a:r>
                        <a:rPr lang="es-ES" sz="1800" dirty="0" err="1" smtClean="0"/>
                        <a:t>styles</a:t>
                      </a:r>
                      <a:endParaRPr lang="es-ES" sz="1800" dirty="0"/>
                    </a:p>
                  </a:txBody>
                  <a:tcPr marL="91439" marR="91439" marT="45714" marB="45714"/>
                </a:tc>
                <a:tc>
                  <a:txBody>
                    <a:bodyPr/>
                    <a:lstStyle/>
                    <a:p>
                      <a:r>
                        <a:rPr lang="es-ES" sz="1800" dirty="0" err="1" smtClean="0">
                          <a:solidFill>
                            <a:schemeClr val="tx1">
                              <a:lumMod val="50000"/>
                              <a:lumOff val="50000"/>
                            </a:schemeClr>
                          </a:solidFill>
                        </a:rPr>
                        <a:t>Learning</a:t>
                      </a:r>
                      <a:r>
                        <a:rPr lang="es-ES" sz="1800" dirty="0" smtClean="0">
                          <a:solidFill>
                            <a:schemeClr val="tx1">
                              <a:lumMod val="50000"/>
                              <a:lumOff val="50000"/>
                            </a:schemeClr>
                          </a:solidFill>
                        </a:rPr>
                        <a:t> </a:t>
                      </a:r>
                      <a:r>
                        <a:rPr lang="es-ES" sz="1800" dirty="0" err="1" smtClean="0">
                          <a:solidFill>
                            <a:schemeClr val="tx1">
                              <a:lumMod val="50000"/>
                              <a:lumOff val="50000"/>
                            </a:schemeClr>
                          </a:solidFill>
                        </a:rPr>
                        <a:t>style</a:t>
                      </a:r>
                      <a:r>
                        <a:rPr lang="es-ES" sz="1800" dirty="0" smtClean="0">
                          <a:solidFill>
                            <a:schemeClr val="tx1">
                              <a:lumMod val="50000"/>
                              <a:lumOff val="50000"/>
                            </a:schemeClr>
                          </a:solidFill>
                        </a:rPr>
                        <a:t>, </a:t>
                      </a:r>
                      <a:r>
                        <a:rPr lang="es-ES" sz="1800" dirty="0" err="1" smtClean="0">
                          <a:solidFill>
                            <a:schemeClr val="tx1">
                              <a:lumMod val="50000"/>
                              <a:lumOff val="50000"/>
                            </a:schemeClr>
                          </a:solidFill>
                        </a:rPr>
                        <a:t>multiple</a:t>
                      </a:r>
                      <a:r>
                        <a:rPr lang="es-ES" sz="1800" dirty="0" smtClean="0">
                          <a:solidFill>
                            <a:schemeClr val="tx1">
                              <a:lumMod val="50000"/>
                              <a:lumOff val="50000"/>
                            </a:schemeClr>
                          </a:solidFill>
                        </a:rPr>
                        <a:t> </a:t>
                      </a:r>
                      <a:r>
                        <a:rPr lang="es-ES" sz="1800" dirty="0" err="1" smtClean="0">
                          <a:solidFill>
                            <a:schemeClr val="tx1">
                              <a:lumMod val="50000"/>
                              <a:lumOff val="50000"/>
                            </a:schemeClr>
                          </a:solidFill>
                        </a:rPr>
                        <a:t>intelligences</a:t>
                      </a:r>
                      <a:r>
                        <a:rPr lang="es-ES" sz="1800" dirty="0" smtClean="0">
                          <a:solidFill>
                            <a:schemeClr val="tx1">
                              <a:lumMod val="50000"/>
                              <a:lumOff val="50000"/>
                            </a:schemeClr>
                          </a:solidFill>
                        </a:rPr>
                        <a:t>,</a:t>
                      </a:r>
                      <a:r>
                        <a:rPr lang="es-ES" sz="1800" baseline="0" dirty="0" smtClean="0">
                          <a:solidFill>
                            <a:schemeClr val="tx1">
                              <a:lumMod val="50000"/>
                              <a:lumOff val="50000"/>
                            </a:schemeClr>
                          </a:solidFill>
                        </a:rPr>
                        <a:t> </a:t>
                      </a:r>
                      <a:r>
                        <a:rPr lang="es-ES" sz="1800" dirty="0" err="1" smtClean="0">
                          <a:solidFill>
                            <a:schemeClr val="tx1">
                              <a:lumMod val="50000"/>
                              <a:lumOff val="50000"/>
                            </a:schemeClr>
                          </a:solidFill>
                        </a:rPr>
                        <a:t>multiple</a:t>
                      </a:r>
                      <a:r>
                        <a:rPr lang="es-ES" sz="1800" dirty="0" smtClean="0">
                          <a:solidFill>
                            <a:schemeClr val="tx1">
                              <a:lumMod val="50000"/>
                              <a:lumOff val="50000"/>
                            </a:schemeClr>
                          </a:solidFill>
                        </a:rPr>
                        <a:t> </a:t>
                      </a:r>
                      <a:r>
                        <a:rPr lang="es-ES" sz="1800" dirty="0" err="1" smtClean="0">
                          <a:solidFill>
                            <a:schemeClr val="tx1">
                              <a:lumMod val="50000"/>
                              <a:lumOff val="50000"/>
                            </a:schemeClr>
                          </a:solidFill>
                        </a:rPr>
                        <a:t>intelligence</a:t>
                      </a:r>
                      <a:r>
                        <a:rPr lang="es-ES" sz="1800" dirty="0" smtClean="0">
                          <a:solidFill>
                            <a:schemeClr val="tx1">
                              <a:lumMod val="50000"/>
                              <a:lumOff val="50000"/>
                            </a:schemeClr>
                          </a:solidFill>
                        </a:rPr>
                        <a:t>, </a:t>
                      </a:r>
                      <a:r>
                        <a:rPr lang="es-ES" sz="1800" dirty="0" err="1" smtClean="0">
                          <a:solidFill>
                            <a:schemeClr val="tx1">
                              <a:lumMod val="50000"/>
                              <a:lumOff val="50000"/>
                            </a:schemeClr>
                          </a:solidFill>
                        </a:rPr>
                        <a:t>thinking</a:t>
                      </a:r>
                      <a:r>
                        <a:rPr lang="es-ES" sz="1800" dirty="0" smtClean="0">
                          <a:solidFill>
                            <a:schemeClr val="tx1">
                              <a:lumMod val="50000"/>
                              <a:lumOff val="50000"/>
                            </a:schemeClr>
                          </a:solidFill>
                        </a:rPr>
                        <a:t> </a:t>
                      </a:r>
                      <a:r>
                        <a:rPr lang="es-ES" sz="1800" dirty="0" err="1" smtClean="0">
                          <a:solidFill>
                            <a:schemeClr val="tx1">
                              <a:lumMod val="50000"/>
                              <a:lumOff val="50000"/>
                            </a:schemeClr>
                          </a:solidFill>
                        </a:rPr>
                        <a:t>styles</a:t>
                      </a:r>
                      <a:r>
                        <a:rPr lang="es-ES" sz="1800" dirty="0" smtClean="0">
                          <a:solidFill>
                            <a:schemeClr val="tx1">
                              <a:lumMod val="50000"/>
                              <a:lumOff val="50000"/>
                            </a:schemeClr>
                          </a:solidFill>
                        </a:rPr>
                        <a:t>, </a:t>
                      </a:r>
                      <a:r>
                        <a:rPr lang="es-ES" sz="1800" dirty="0" err="1" smtClean="0">
                          <a:solidFill>
                            <a:schemeClr val="tx1">
                              <a:lumMod val="50000"/>
                              <a:lumOff val="50000"/>
                            </a:schemeClr>
                          </a:solidFill>
                        </a:rPr>
                        <a:t>thinking</a:t>
                      </a:r>
                      <a:r>
                        <a:rPr lang="es-ES" sz="1800" dirty="0" smtClean="0">
                          <a:solidFill>
                            <a:schemeClr val="tx1">
                              <a:lumMod val="50000"/>
                              <a:lumOff val="50000"/>
                            </a:schemeClr>
                          </a:solidFill>
                        </a:rPr>
                        <a:t> </a:t>
                      </a:r>
                      <a:r>
                        <a:rPr lang="es-ES" sz="1800" dirty="0" err="1" smtClean="0">
                          <a:solidFill>
                            <a:schemeClr val="tx1">
                              <a:lumMod val="50000"/>
                              <a:lumOff val="50000"/>
                            </a:schemeClr>
                          </a:solidFill>
                        </a:rPr>
                        <a:t>style</a:t>
                      </a:r>
                      <a:r>
                        <a:rPr lang="es-ES" sz="1800" dirty="0" smtClean="0">
                          <a:solidFill>
                            <a:schemeClr val="tx1">
                              <a:lumMod val="50000"/>
                              <a:lumOff val="50000"/>
                            </a:schemeClr>
                          </a:solidFill>
                        </a:rPr>
                        <a:t>.</a:t>
                      </a:r>
                      <a:endParaRPr lang="es-ES" sz="1800" dirty="0">
                        <a:solidFill>
                          <a:schemeClr val="tx1">
                            <a:lumMod val="50000"/>
                            <a:lumOff val="50000"/>
                          </a:schemeClr>
                        </a:solidFill>
                      </a:endParaRPr>
                    </a:p>
                  </a:txBody>
                  <a:tcPr marL="91439" marR="91439" marT="45714" marB="45714"/>
                </a:tc>
              </a:tr>
              <a:tr h="639991">
                <a:tc>
                  <a:txBody>
                    <a:bodyPr/>
                    <a:lstStyle/>
                    <a:p>
                      <a:r>
                        <a:rPr lang="es-ES" sz="1800" dirty="0" err="1" smtClean="0"/>
                        <a:t>Adaptive</a:t>
                      </a:r>
                      <a:r>
                        <a:rPr lang="es-ES" sz="1800" dirty="0" smtClean="0"/>
                        <a:t> </a:t>
                      </a:r>
                      <a:r>
                        <a:rPr lang="es-ES" sz="1800" dirty="0" err="1" smtClean="0"/>
                        <a:t>learning</a:t>
                      </a:r>
                      <a:endParaRPr lang="es-ES" sz="1800" dirty="0"/>
                    </a:p>
                  </a:txBody>
                  <a:tcPr marL="91439" marR="91439" marT="45714" marB="45714"/>
                </a:tc>
                <a:tc>
                  <a:txBody>
                    <a:bodyPr/>
                    <a:lstStyle/>
                    <a:p>
                      <a:r>
                        <a:rPr lang="es-ES" sz="1800" dirty="0" err="1" smtClean="0">
                          <a:solidFill>
                            <a:schemeClr val="tx1">
                              <a:lumMod val="50000"/>
                              <a:lumOff val="50000"/>
                            </a:schemeClr>
                          </a:solidFill>
                        </a:rPr>
                        <a:t>Personalized</a:t>
                      </a:r>
                      <a:r>
                        <a:rPr lang="es-ES" sz="1800" dirty="0" smtClean="0">
                          <a:solidFill>
                            <a:schemeClr val="tx1">
                              <a:lumMod val="50000"/>
                              <a:lumOff val="50000"/>
                            </a:schemeClr>
                          </a:solidFill>
                        </a:rPr>
                        <a:t> </a:t>
                      </a:r>
                      <a:r>
                        <a:rPr lang="es-ES" sz="1800" dirty="0" err="1" smtClean="0">
                          <a:solidFill>
                            <a:schemeClr val="tx1">
                              <a:lumMod val="50000"/>
                              <a:lumOff val="50000"/>
                            </a:schemeClr>
                          </a:solidFill>
                        </a:rPr>
                        <a:t>learning</a:t>
                      </a:r>
                      <a:r>
                        <a:rPr lang="es-ES" sz="1800" dirty="0" smtClean="0">
                          <a:solidFill>
                            <a:schemeClr val="tx1">
                              <a:lumMod val="50000"/>
                              <a:lumOff val="50000"/>
                            </a:schemeClr>
                          </a:solidFill>
                        </a:rPr>
                        <a:t>,</a:t>
                      </a:r>
                      <a:r>
                        <a:rPr lang="es-ES" sz="1800" baseline="0" dirty="0" smtClean="0">
                          <a:solidFill>
                            <a:schemeClr val="tx1">
                              <a:lumMod val="50000"/>
                              <a:lumOff val="50000"/>
                            </a:schemeClr>
                          </a:solidFill>
                        </a:rPr>
                        <a:t> </a:t>
                      </a:r>
                      <a:r>
                        <a:rPr lang="es-ES" sz="1800" baseline="0" dirty="0" err="1" smtClean="0">
                          <a:solidFill>
                            <a:schemeClr val="tx1">
                              <a:lumMod val="50000"/>
                              <a:lumOff val="50000"/>
                            </a:schemeClr>
                          </a:solidFill>
                        </a:rPr>
                        <a:t>personalization</a:t>
                      </a:r>
                      <a:r>
                        <a:rPr lang="es-ES" sz="1800" baseline="0" dirty="0" smtClean="0">
                          <a:solidFill>
                            <a:schemeClr val="tx1">
                              <a:lumMod val="50000"/>
                              <a:lumOff val="50000"/>
                            </a:schemeClr>
                          </a:solidFill>
                        </a:rPr>
                        <a:t>, </a:t>
                      </a:r>
                      <a:r>
                        <a:rPr lang="es-ES" sz="1800" baseline="0" dirty="0" err="1" smtClean="0">
                          <a:solidFill>
                            <a:schemeClr val="tx1">
                              <a:lumMod val="50000"/>
                              <a:lumOff val="50000"/>
                            </a:schemeClr>
                          </a:solidFill>
                        </a:rPr>
                        <a:t>adaptative</a:t>
                      </a:r>
                      <a:r>
                        <a:rPr lang="es-ES" sz="1800" baseline="0" dirty="0" smtClean="0">
                          <a:solidFill>
                            <a:schemeClr val="tx1">
                              <a:lumMod val="50000"/>
                              <a:lumOff val="50000"/>
                            </a:schemeClr>
                          </a:solidFill>
                        </a:rPr>
                        <a:t> </a:t>
                      </a:r>
                      <a:r>
                        <a:rPr lang="es-ES" sz="1800" baseline="0" dirty="0" err="1" smtClean="0">
                          <a:solidFill>
                            <a:schemeClr val="tx1">
                              <a:lumMod val="50000"/>
                              <a:lumOff val="50000"/>
                            </a:schemeClr>
                          </a:solidFill>
                        </a:rPr>
                        <a:t>learning</a:t>
                      </a:r>
                      <a:r>
                        <a:rPr lang="es-ES" sz="1800" baseline="0" dirty="0" smtClean="0">
                          <a:solidFill>
                            <a:schemeClr val="tx1">
                              <a:lumMod val="50000"/>
                              <a:lumOff val="50000"/>
                            </a:schemeClr>
                          </a:solidFill>
                        </a:rPr>
                        <a:t>,  </a:t>
                      </a:r>
                      <a:r>
                        <a:rPr lang="es-ES" sz="1800" baseline="0" dirty="0" err="1" smtClean="0">
                          <a:solidFill>
                            <a:schemeClr val="tx1">
                              <a:lumMod val="50000"/>
                              <a:lumOff val="50000"/>
                            </a:schemeClr>
                          </a:solidFill>
                        </a:rPr>
                        <a:t>adaptivity</a:t>
                      </a:r>
                      <a:r>
                        <a:rPr lang="es-ES" sz="1800" baseline="0" dirty="0" smtClean="0">
                          <a:solidFill>
                            <a:schemeClr val="tx1">
                              <a:lumMod val="50000"/>
                              <a:lumOff val="50000"/>
                            </a:schemeClr>
                          </a:solidFill>
                        </a:rPr>
                        <a:t>.</a:t>
                      </a:r>
                      <a:endParaRPr lang="es-ES" sz="1800" dirty="0">
                        <a:solidFill>
                          <a:schemeClr val="tx1">
                            <a:lumMod val="50000"/>
                            <a:lumOff val="50000"/>
                          </a:schemeClr>
                        </a:solidFill>
                      </a:endParaRPr>
                    </a:p>
                  </a:txBody>
                  <a:tcPr marL="91439" marR="91439" marT="45714" marB="45714"/>
                </a:tc>
              </a:tr>
            </a:tbl>
          </a:graphicData>
        </a:graphic>
      </p:graphicFrame>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40 Grupo"/>
          <p:cNvGrpSpPr>
            <a:grpSpLocks/>
          </p:cNvGrpSpPr>
          <p:nvPr/>
        </p:nvGrpSpPr>
        <p:grpSpPr bwMode="auto">
          <a:xfrm>
            <a:off x="1468438" y="357188"/>
            <a:ext cx="7175500" cy="5253037"/>
            <a:chOff x="1183028" y="961870"/>
            <a:chExt cx="7175186" cy="5253212"/>
          </a:xfrm>
        </p:grpSpPr>
        <p:grpSp>
          <p:nvGrpSpPr>
            <p:cNvPr id="25603" name="7 Grupo"/>
            <p:cNvGrpSpPr>
              <a:grpSpLocks/>
            </p:cNvGrpSpPr>
            <p:nvPr/>
          </p:nvGrpSpPr>
          <p:grpSpPr bwMode="auto">
            <a:xfrm>
              <a:off x="1183028" y="961870"/>
              <a:ext cx="6357982" cy="4786346"/>
              <a:chOff x="1413980" y="858026"/>
              <a:chExt cx="6357982" cy="4786346"/>
            </a:xfrm>
          </p:grpSpPr>
          <p:cxnSp>
            <p:nvCxnSpPr>
              <p:cNvPr id="5" name="4 Conector recto de flecha"/>
              <p:cNvCxnSpPr/>
              <p:nvPr/>
            </p:nvCxnSpPr>
            <p:spPr>
              <a:xfrm rot="5400000" flipH="1" flipV="1">
                <a:off x="-964175" y="3250468"/>
                <a:ext cx="4786471"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a:off x="1413980" y="5628621"/>
                <a:ext cx="6357659"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grpSp>
        <p:sp>
          <p:nvSpPr>
            <p:cNvPr id="25604" name="24 CuadroTexto"/>
            <p:cNvSpPr txBox="1">
              <a:spLocks noChangeArrowheads="1"/>
            </p:cNvSpPr>
            <p:nvPr/>
          </p:nvSpPr>
          <p:spPr bwMode="auto">
            <a:xfrm>
              <a:off x="2017100" y="5833608"/>
              <a:ext cx="697627" cy="369332"/>
            </a:xfrm>
            <a:prstGeom prst="rect">
              <a:avLst/>
            </a:prstGeom>
            <a:noFill/>
            <a:ln w="9525">
              <a:noFill/>
              <a:miter lim="800000"/>
              <a:headEnd/>
              <a:tailEnd/>
            </a:ln>
          </p:spPr>
          <p:txBody>
            <a:bodyPr wrap="none">
              <a:spAutoFit/>
            </a:bodyPr>
            <a:lstStyle/>
            <a:p>
              <a:r>
                <a:rPr lang="es-ES" altLang="es-ES"/>
                <a:t>2012</a:t>
              </a:r>
            </a:p>
          </p:txBody>
        </p:sp>
        <p:sp>
          <p:nvSpPr>
            <p:cNvPr id="25605" name="25 CuadroTexto"/>
            <p:cNvSpPr txBox="1">
              <a:spLocks noChangeArrowheads="1"/>
            </p:cNvSpPr>
            <p:nvPr/>
          </p:nvSpPr>
          <p:spPr bwMode="auto">
            <a:xfrm>
              <a:off x="3714859" y="5845750"/>
              <a:ext cx="697627" cy="369332"/>
            </a:xfrm>
            <a:prstGeom prst="rect">
              <a:avLst/>
            </a:prstGeom>
            <a:noFill/>
            <a:ln w="9525">
              <a:noFill/>
              <a:miter lim="800000"/>
              <a:headEnd/>
              <a:tailEnd/>
            </a:ln>
          </p:spPr>
          <p:txBody>
            <a:bodyPr wrap="none">
              <a:spAutoFit/>
            </a:bodyPr>
            <a:lstStyle/>
            <a:p>
              <a:r>
                <a:rPr lang="es-ES" altLang="es-ES"/>
                <a:t>2013</a:t>
              </a:r>
            </a:p>
          </p:txBody>
        </p:sp>
        <p:sp>
          <p:nvSpPr>
            <p:cNvPr id="25606" name="26 CuadroTexto"/>
            <p:cNvSpPr txBox="1">
              <a:spLocks noChangeArrowheads="1"/>
            </p:cNvSpPr>
            <p:nvPr/>
          </p:nvSpPr>
          <p:spPr bwMode="auto">
            <a:xfrm>
              <a:off x="5429371" y="5841146"/>
              <a:ext cx="697627" cy="369332"/>
            </a:xfrm>
            <a:prstGeom prst="rect">
              <a:avLst/>
            </a:prstGeom>
            <a:noFill/>
            <a:ln w="9525">
              <a:noFill/>
              <a:miter lim="800000"/>
              <a:headEnd/>
              <a:tailEnd/>
            </a:ln>
          </p:spPr>
          <p:txBody>
            <a:bodyPr wrap="none">
              <a:spAutoFit/>
            </a:bodyPr>
            <a:lstStyle/>
            <a:p>
              <a:r>
                <a:rPr lang="es-ES" altLang="es-ES"/>
                <a:t>2014</a:t>
              </a:r>
            </a:p>
          </p:txBody>
        </p:sp>
        <p:sp>
          <p:nvSpPr>
            <p:cNvPr id="33" name="32 Elipse"/>
            <p:cNvSpPr/>
            <p:nvPr/>
          </p:nvSpPr>
          <p:spPr>
            <a:xfrm>
              <a:off x="2170410" y="5191111"/>
              <a:ext cx="357171" cy="357199"/>
            </a:xfrm>
            <a:prstGeom prst="ellipse">
              <a:avLst/>
            </a:prstGeom>
            <a:solidFill>
              <a:schemeClr val="accent6">
                <a:lumMod val="5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sp>
          <p:nvSpPr>
            <p:cNvPr id="34" name="33 Elipse"/>
            <p:cNvSpPr/>
            <p:nvPr/>
          </p:nvSpPr>
          <p:spPr>
            <a:xfrm>
              <a:off x="3697518" y="2531959"/>
              <a:ext cx="785778" cy="714399"/>
            </a:xfrm>
            <a:prstGeom prst="ellipse">
              <a:avLst/>
            </a:prstGeom>
            <a:solidFill>
              <a:schemeClr val="accent6">
                <a:lumMod val="5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8</a:t>
              </a:r>
            </a:p>
          </p:txBody>
        </p:sp>
        <p:sp>
          <p:nvSpPr>
            <p:cNvPr id="35" name="34 Elipse"/>
            <p:cNvSpPr/>
            <p:nvPr/>
          </p:nvSpPr>
          <p:spPr>
            <a:xfrm>
              <a:off x="5456391" y="3674997"/>
              <a:ext cx="642909" cy="571519"/>
            </a:xfrm>
            <a:prstGeom prst="ellipse">
              <a:avLst/>
            </a:prstGeom>
            <a:solidFill>
              <a:schemeClr val="accent6">
                <a:lumMod val="5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5</a:t>
              </a:r>
            </a:p>
          </p:txBody>
        </p:sp>
        <p:sp>
          <p:nvSpPr>
            <p:cNvPr id="36" name="35 CuadroTexto"/>
            <p:cNvSpPr txBox="1"/>
            <p:nvPr/>
          </p:nvSpPr>
          <p:spPr>
            <a:xfrm>
              <a:off x="4697599" y="1020609"/>
              <a:ext cx="3660615" cy="368312"/>
            </a:xfrm>
            <a:prstGeom prst="rect">
              <a:avLst/>
            </a:prstGeom>
            <a:solidFill>
              <a:schemeClr val="accent6">
                <a:lumMod val="50000"/>
              </a:schemeClr>
            </a:solidFill>
            <a:ln>
              <a:solidFill>
                <a:schemeClr val="accent6">
                  <a:lumMod val="20000"/>
                  <a:lumOff val="80000"/>
                </a:schemeClr>
              </a:solidFill>
            </a:ln>
          </p:spPr>
          <p:txBody>
            <a:bodyPr wrap="none">
              <a:spAutoFit/>
            </a:bodyPr>
            <a:lstStyle/>
            <a:p>
              <a:pPr>
                <a:defRPr/>
              </a:pPr>
              <a:r>
                <a:rPr lang="es-ES" dirty="0">
                  <a:solidFill>
                    <a:schemeClr val="bg1"/>
                  </a:solidFill>
                </a:rPr>
                <a:t>Estilos de aprendizaje en MOOC</a:t>
              </a:r>
            </a:p>
          </p:txBody>
        </p:sp>
        <p:sp>
          <p:nvSpPr>
            <p:cNvPr id="37" name="36 Elipse"/>
            <p:cNvSpPr/>
            <p:nvPr/>
          </p:nvSpPr>
          <p:spPr>
            <a:xfrm>
              <a:off x="3840387" y="4460837"/>
              <a:ext cx="428606" cy="428639"/>
            </a:xfrm>
            <a:prstGeom prst="ellipse">
              <a:avLst/>
            </a:prstGeom>
            <a:solidFill>
              <a:schemeClr val="accent4">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3</a:t>
              </a:r>
            </a:p>
          </p:txBody>
        </p:sp>
        <p:sp>
          <p:nvSpPr>
            <p:cNvPr id="38" name="37 Elipse"/>
            <p:cNvSpPr/>
            <p:nvPr/>
          </p:nvSpPr>
          <p:spPr>
            <a:xfrm>
              <a:off x="5384956" y="2549423"/>
              <a:ext cx="785779" cy="714399"/>
            </a:xfrm>
            <a:prstGeom prst="ellipse">
              <a:avLst/>
            </a:prstGeom>
            <a:solidFill>
              <a:schemeClr val="accent4">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8</a:t>
              </a:r>
            </a:p>
          </p:txBody>
        </p:sp>
        <p:sp>
          <p:nvSpPr>
            <p:cNvPr id="39" name="38 CuadroTexto"/>
            <p:cNvSpPr txBox="1"/>
            <p:nvPr/>
          </p:nvSpPr>
          <p:spPr>
            <a:xfrm>
              <a:off x="4789670" y="1520689"/>
              <a:ext cx="3481235" cy="368312"/>
            </a:xfrm>
            <a:prstGeom prst="rect">
              <a:avLst/>
            </a:prstGeom>
            <a:solidFill>
              <a:schemeClr val="accent4">
                <a:lumMod val="75000"/>
              </a:schemeClr>
            </a:solidFill>
            <a:ln>
              <a:solidFill>
                <a:schemeClr val="accent4">
                  <a:lumMod val="20000"/>
                  <a:lumOff val="80000"/>
                </a:schemeClr>
              </a:solidFill>
            </a:ln>
          </p:spPr>
          <p:txBody>
            <a:bodyPr wrap="none">
              <a:spAutoFit/>
            </a:bodyPr>
            <a:lstStyle/>
            <a:p>
              <a:pPr>
                <a:defRPr/>
              </a:pPr>
              <a:r>
                <a:rPr lang="es-ES" dirty="0">
                  <a:solidFill>
                    <a:schemeClr val="bg1"/>
                  </a:solidFill>
                </a:rPr>
                <a:t>Sistemas adaptativos en MOOC</a:t>
              </a:r>
            </a:p>
          </p:txBody>
        </p:sp>
      </p:gr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61 Grupo"/>
          <p:cNvGrpSpPr>
            <a:grpSpLocks/>
          </p:cNvGrpSpPr>
          <p:nvPr/>
        </p:nvGrpSpPr>
        <p:grpSpPr bwMode="auto">
          <a:xfrm>
            <a:off x="1339850" y="142875"/>
            <a:ext cx="6677025" cy="1928813"/>
            <a:chOff x="1339858" y="662270"/>
            <a:chExt cx="6677804" cy="1929154"/>
          </a:xfrm>
        </p:grpSpPr>
        <p:cxnSp>
          <p:nvCxnSpPr>
            <p:cNvPr id="3" name="2 Conector recto de flecha"/>
            <p:cNvCxnSpPr/>
            <p:nvPr/>
          </p:nvCxnSpPr>
          <p:spPr>
            <a:xfrm rot="5400000" flipH="1" flipV="1">
              <a:off x="617418" y="1384710"/>
              <a:ext cx="1462346" cy="1746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6650" name="12 CuadroTexto"/>
            <p:cNvSpPr txBox="1">
              <a:spLocks noChangeArrowheads="1"/>
            </p:cNvSpPr>
            <p:nvPr/>
          </p:nvSpPr>
          <p:spPr bwMode="auto">
            <a:xfrm>
              <a:off x="1374043" y="2194874"/>
              <a:ext cx="697627" cy="369332"/>
            </a:xfrm>
            <a:prstGeom prst="rect">
              <a:avLst/>
            </a:prstGeom>
            <a:noFill/>
            <a:ln w="9525">
              <a:noFill/>
              <a:miter lim="800000"/>
              <a:headEnd/>
              <a:tailEnd/>
            </a:ln>
          </p:spPr>
          <p:txBody>
            <a:bodyPr wrap="none">
              <a:spAutoFit/>
            </a:bodyPr>
            <a:lstStyle/>
            <a:p>
              <a:r>
                <a:rPr lang="es-ES" altLang="es-ES"/>
                <a:t>2012</a:t>
              </a:r>
            </a:p>
          </p:txBody>
        </p:sp>
        <p:sp>
          <p:nvSpPr>
            <p:cNvPr id="26651" name="13 CuadroTexto"/>
            <p:cNvSpPr txBox="1">
              <a:spLocks noChangeArrowheads="1"/>
            </p:cNvSpPr>
            <p:nvPr/>
          </p:nvSpPr>
          <p:spPr bwMode="auto">
            <a:xfrm>
              <a:off x="2357422" y="2192268"/>
              <a:ext cx="697627" cy="369332"/>
            </a:xfrm>
            <a:prstGeom prst="rect">
              <a:avLst/>
            </a:prstGeom>
            <a:noFill/>
            <a:ln w="9525">
              <a:noFill/>
              <a:miter lim="800000"/>
              <a:headEnd/>
              <a:tailEnd/>
            </a:ln>
          </p:spPr>
          <p:txBody>
            <a:bodyPr wrap="none">
              <a:spAutoFit/>
            </a:bodyPr>
            <a:lstStyle/>
            <a:p>
              <a:r>
                <a:rPr lang="es-ES" altLang="es-ES"/>
                <a:t>2013</a:t>
              </a:r>
            </a:p>
          </p:txBody>
        </p:sp>
        <p:sp>
          <p:nvSpPr>
            <p:cNvPr id="26652" name="14 CuadroTexto"/>
            <p:cNvSpPr txBox="1">
              <a:spLocks noChangeArrowheads="1"/>
            </p:cNvSpPr>
            <p:nvPr/>
          </p:nvSpPr>
          <p:spPr bwMode="auto">
            <a:xfrm>
              <a:off x="3286116" y="2202412"/>
              <a:ext cx="697627" cy="369332"/>
            </a:xfrm>
            <a:prstGeom prst="rect">
              <a:avLst/>
            </a:prstGeom>
            <a:noFill/>
            <a:ln w="9525">
              <a:noFill/>
              <a:miter lim="800000"/>
              <a:headEnd/>
              <a:tailEnd/>
            </a:ln>
          </p:spPr>
          <p:txBody>
            <a:bodyPr wrap="none">
              <a:spAutoFit/>
            </a:bodyPr>
            <a:lstStyle/>
            <a:p>
              <a:r>
                <a:rPr lang="es-ES" altLang="es-ES"/>
                <a:t>2014</a:t>
              </a:r>
            </a:p>
          </p:txBody>
        </p:sp>
        <p:sp>
          <p:nvSpPr>
            <p:cNvPr id="19" name="18 Elipse"/>
            <p:cNvSpPr/>
            <p:nvPr/>
          </p:nvSpPr>
          <p:spPr>
            <a:xfrm>
              <a:off x="1571660" y="1591122"/>
              <a:ext cx="357230" cy="357250"/>
            </a:xfrm>
            <a:prstGeom prst="ellipse">
              <a:avLst/>
            </a:prstGeom>
            <a:solidFill>
              <a:schemeClr val="accent6">
                <a:lumMod val="5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sp>
          <p:nvSpPr>
            <p:cNvPr id="22" name="21 CuadroTexto"/>
            <p:cNvSpPr txBox="1"/>
            <p:nvPr/>
          </p:nvSpPr>
          <p:spPr>
            <a:xfrm>
              <a:off x="1697088" y="701965"/>
              <a:ext cx="2198294" cy="369397"/>
            </a:xfrm>
            <a:prstGeom prst="rect">
              <a:avLst/>
            </a:prstGeom>
            <a:solidFill>
              <a:schemeClr val="accent6">
                <a:lumMod val="50000"/>
              </a:schemeClr>
            </a:solidFill>
            <a:ln>
              <a:solidFill>
                <a:schemeClr val="accent6">
                  <a:lumMod val="20000"/>
                  <a:lumOff val="80000"/>
                </a:schemeClr>
              </a:solidFill>
            </a:ln>
          </p:spPr>
          <p:txBody>
            <a:bodyPr wrap="none">
              <a:spAutoFit/>
            </a:bodyPr>
            <a:lstStyle/>
            <a:p>
              <a:pPr>
                <a:defRPr/>
              </a:pPr>
              <a:r>
                <a:rPr lang="es-ES" dirty="0" err="1" smtClean="0">
                  <a:solidFill>
                    <a:schemeClr val="bg1"/>
                  </a:solidFill>
                </a:rPr>
                <a:t>Felder</a:t>
              </a:r>
              <a:r>
                <a:rPr lang="es-ES" dirty="0" smtClean="0">
                  <a:solidFill>
                    <a:schemeClr val="bg1"/>
                  </a:solidFill>
                </a:rPr>
                <a:t> </a:t>
              </a:r>
              <a:r>
                <a:rPr lang="es-ES" dirty="0">
                  <a:solidFill>
                    <a:schemeClr val="bg1"/>
                  </a:solidFill>
                </a:rPr>
                <a:t>- </a:t>
              </a:r>
              <a:r>
                <a:rPr lang="es-ES" dirty="0" err="1">
                  <a:solidFill>
                    <a:schemeClr val="bg1"/>
                  </a:solidFill>
                </a:rPr>
                <a:t>Silvermann</a:t>
              </a:r>
              <a:endParaRPr lang="es-ES" dirty="0">
                <a:solidFill>
                  <a:schemeClr val="bg1"/>
                </a:solidFill>
              </a:endParaRPr>
            </a:p>
          </p:txBody>
        </p:sp>
        <p:sp>
          <p:nvSpPr>
            <p:cNvPr id="23" name="22 Elipse"/>
            <p:cNvSpPr/>
            <p:nvPr/>
          </p:nvSpPr>
          <p:spPr>
            <a:xfrm>
              <a:off x="3429252" y="1233871"/>
              <a:ext cx="428675" cy="428701"/>
            </a:xfrm>
            <a:prstGeom prst="ellipse">
              <a:avLst/>
            </a:prstGeom>
            <a:solidFill>
              <a:schemeClr val="accent6">
                <a:lumMod val="5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2</a:t>
              </a:r>
            </a:p>
          </p:txBody>
        </p:sp>
        <p:cxnSp>
          <p:nvCxnSpPr>
            <p:cNvPr id="38" name="37 Conector recto de flecha"/>
            <p:cNvCxnSpPr/>
            <p:nvPr/>
          </p:nvCxnSpPr>
          <p:spPr>
            <a:xfrm>
              <a:off x="1357323" y="2116677"/>
              <a:ext cx="3000725"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3" name="42 Elipse"/>
            <p:cNvSpPr/>
            <p:nvPr/>
          </p:nvSpPr>
          <p:spPr>
            <a:xfrm>
              <a:off x="2500456" y="1576832"/>
              <a:ext cx="357229" cy="357251"/>
            </a:xfrm>
            <a:prstGeom prst="ellipse">
              <a:avLst/>
            </a:prstGeom>
            <a:solidFill>
              <a:schemeClr val="accent6">
                <a:lumMod val="5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cxnSp>
          <p:nvCxnSpPr>
            <p:cNvPr id="44" name="43 Conector recto de flecha"/>
            <p:cNvCxnSpPr/>
            <p:nvPr/>
          </p:nvCxnSpPr>
          <p:spPr>
            <a:xfrm rot="5400000" flipH="1" flipV="1">
              <a:off x="4277032" y="1403765"/>
              <a:ext cx="1462346" cy="1746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6659" name="47 CuadroTexto"/>
            <p:cNvSpPr txBox="1">
              <a:spLocks noChangeArrowheads="1"/>
            </p:cNvSpPr>
            <p:nvPr/>
          </p:nvSpPr>
          <p:spPr bwMode="auto">
            <a:xfrm>
              <a:off x="5034019" y="2214554"/>
              <a:ext cx="697627" cy="369332"/>
            </a:xfrm>
            <a:prstGeom prst="rect">
              <a:avLst/>
            </a:prstGeom>
            <a:noFill/>
            <a:ln w="9525">
              <a:noFill/>
              <a:miter lim="800000"/>
              <a:headEnd/>
              <a:tailEnd/>
            </a:ln>
          </p:spPr>
          <p:txBody>
            <a:bodyPr wrap="none">
              <a:spAutoFit/>
            </a:bodyPr>
            <a:lstStyle/>
            <a:p>
              <a:r>
                <a:rPr lang="es-ES" altLang="es-ES"/>
                <a:t>2012</a:t>
              </a:r>
            </a:p>
          </p:txBody>
        </p:sp>
        <p:sp>
          <p:nvSpPr>
            <p:cNvPr id="26660" name="48 CuadroTexto"/>
            <p:cNvSpPr txBox="1">
              <a:spLocks noChangeArrowheads="1"/>
            </p:cNvSpPr>
            <p:nvPr/>
          </p:nvSpPr>
          <p:spPr bwMode="auto">
            <a:xfrm>
              <a:off x="6017398" y="2211948"/>
              <a:ext cx="697627" cy="369332"/>
            </a:xfrm>
            <a:prstGeom prst="rect">
              <a:avLst/>
            </a:prstGeom>
            <a:noFill/>
            <a:ln w="9525">
              <a:noFill/>
              <a:miter lim="800000"/>
              <a:headEnd/>
              <a:tailEnd/>
            </a:ln>
          </p:spPr>
          <p:txBody>
            <a:bodyPr wrap="none">
              <a:spAutoFit/>
            </a:bodyPr>
            <a:lstStyle/>
            <a:p>
              <a:r>
                <a:rPr lang="es-ES" altLang="es-ES"/>
                <a:t>2013</a:t>
              </a:r>
            </a:p>
          </p:txBody>
        </p:sp>
        <p:sp>
          <p:nvSpPr>
            <p:cNvPr id="26661" name="49 CuadroTexto"/>
            <p:cNvSpPr txBox="1">
              <a:spLocks noChangeArrowheads="1"/>
            </p:cNvSpPr>
            <p:nvPr/>
          </p:nvSpPr>
          <p:spPr bwMode="auto">
            <a:xfrm>
              <a:off x="6946092" y="2222092"/>
              <a:ext cx="697627" cy="369332"/>
            </a:xfrm>
            <a:prstGeom prst="rect">
              <a:avLst/>
            </a:prstGeom>
            <a:noFill/>
            <a:ln w="9525">
              <a:noFill/>
              <a:miter lim="800000"/>
              <a:headEnd/>
              <a:tailEnd/>
            </a:ln>
          </p:spPr>
          <p:txBody>
            <a:bodyPr wrap="none">
              <a:spAutoFit/>
            </a:bodyPr>
            <a:lstStyle/>
            <a:p>
              <a:r>
                <a:rPr lang="es-ES" altLang="es-ES"/>
                <a:t>2014</a:t>
              </a:r>
            </a:p>
          </p:txBody>
        </p:sp>
        <p:sp>
          <p:nvSpPr>
            <p:cNvPr id="54" name="53 Elipse"/>
            <p:cNvSpPr/>
            <p:nvPr/>
          </p:nvSpPr>
          <p:spPr>
            <a:xfrm>
              <a:off x="5231275" y="1610176"/>
              <a:ext cx="357229" cy="357250"/>
            </a:xfrm>
            <a:prstGeom prst="ellipse">
              <a:avLst/>
            </a:prstGeom>
            <a:solidFill>
              <a:schemeClr val="accent4">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sp>
          <p:nvSpPr>
            <p:cNvPr id="55" name="54 CuadroTexto"/>
            <p:cNvSpPr txBox="1"/>
            <p:nvPr/>
          </p:nvSpPr>
          <p:spPr>
            <a:xfrm>
              <a:off x="6212464" y="701965"/>
              <a:ext cx="646187" cy="369952"/>
            </a:xfrm>
            <a:prstGeom prst="rect">
              <a:avLst/>
            </a:prstGeom>
            <a:solidFill>
              <a:schemeClr val="accent4">
                <a:lumMod val="75000"/>
              </a:schemeClr>
            </a:solidFill>
            <a:ln>
              <a:solidFill>
                <a:schemeClr val="accent4">
                  <a:lumMod val="20000"/>
                  <a:lumOff val="80000"/>
                </a:schemeClr>
              </a:solidFill>
            </a:ln>
          </p:spPr>
          <p:txBody>
            <a:bodyPr wrap="none">
              <a:spAutoFit/>
            </a:bodyPr>
            <a:lstStyle/>
            <a:p>
              <a:pPr>
                <a:defRPr/>
              </a:pPr>
              <a:r>
                <a:rPr lang="es-ES" dirty="0" err="1">
                  <a:solidFill>
                    <a:schemeClr val="bg1"/>
                  </a:solidFill>
                </a:rPr>
                <a:t>Kolb</a:t>
              </a:r>
              <a:endParaRPr lang="es-ES" dirty="0">
                <a:solidFill>
                  <a:schemeClr val="bg1"/>
                </a:solidFill>
              </a:endParaRPr>
            </a:p>
          </p:txBody>
        </p:sp>
        <p:sp>
          <p:nvSpPr>
            <p:cNvPr id="56" name="55 Elipse"/>
            <p:cNvSpPr/>
            <p:nvPr/>
          </p:nvSpPr>
          <p:spPr>
            <a:xfrm>
              <a:off x="6172772" y="1241810"/>
              <a:ext cx="428675" cy="428701"/>
            </a:xfrm>
            <a:prstGeom prst="ellipse">
              <a:avLst/>
            </a:prstGeom>
            <a:solidFill>
              <a:schemeClr val="accent4">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2</a:t>
              </a:r>
            </a:p>
          </p:txBody>
        </p:sp>
        <p:cxnSp>
          <p:nvCxnSpPr>
            <p:cNvPr id="57" name="56 Conector recto de flecha"/>
            <p:cNvCxnSpPr/>
            <p:nvPr/>
          </p:nvCxnSpPr>
          <p:spPr>
            <a:xfrm>
              <a:off x="5016937" y="2135730"/>
              <a:ext cx="3000725"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58" name="57 Elipse"/>
            <p:cNvSpPr/>
            <p:nvPr/>
          </p:nvSpPr>
          <p:spPr>
            <a:xfrm>
              <a:off x="7144435" y="1610176"/>
              <a:ext cx="357230" cy="357250"/>
            </a:xfrm>
            <a:prstGeom prst="ellipse">
              <a:avLst/>
            </a:prstGeom>
            <a:solidFill>
              <a:schemeClr val="accent4">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grpSp>
      <p:cxnSp>
        <p:nvCxnSpPr>
          <p:cNvPr id="64" name="63 Conector recto de flecha"/>
          <p:cNvCxnSpPr/>
          <p:nvPr/>
        </p:nvCxnSpPr>
        <p:spPr>
          <a:xfrm rot="5400000" flipH="1" flipV="1">
            <a:off x="635000" y="2917826"/>
            <a:ext cx="1462087" cy="1746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6628" name="64 CuadroTexto"/>
          <p:cNvSpPr txBox="1">
            <a:spLocks noChangeArrowheads="1"/>
          </p:cNvSpPr>
          <p:nvPr/>
        </p:nvSpPr>
        <p:spPr bwMode="auto">
          <a:xfrm>
            <a:off x="1392238" y="3727450"/>
            <a:ext cx="696912" cy="369888"/>
          </a:xfrm>
          <a:prstGeom prst="rect">
            <a:avLst/>
          </a:prstGeom>
          <a:noFill/>
          <a:ln w="9525">
            <a:noFill/>
            <a:miter lim="800000"/>
            <a:headEnd/>
            <a:tailEnd/>
          </a:ln>
        </p:spPr>
        <p:txBody>
          <a:bodyPr wrap="none">
            <a:spAutoFit/>
          </a:bodyPr>
          <a:lstStyle/>
          <a:p>
            <a:r>
              <a:rPr lang="es-ES" altLang="es-ES"/>
              <a:t>2012</a:t>
            </a:r>
          </a:p>
        </p:txBody>
      </p:sp>
      <p:sp>
        <p:nvSpPr>
          <p:cNvPr id="26629" name="65 CuadroTexto"/>
          <p:cNvSpPr txBox="1">
            <a:spLocks noChangeArrowheads="1"/>
          </p:cNvSpPr>
          <p:nvPr/>
        </p:nvSpPr>
        <p:spPr bwMode="auto">
          <a:xfrm>
            <a:off x="2374900" y="3725863"/>
            <a:ext cx="696913" cy="368300"/>
          </a:xfrm>
          <a:prstGeom prst="rect">
            <a:avLst/>
          </a:prstGeom>
          <a:noFill/>
          <a:ln w="9525">
            <a:noFill/>
            <a:miter lim="800000"/>
            <a:headEnd/>
            <a:tailEnd/>
          </a:ln>
        </p:spPr>
        <p:txBody>
          <a:bodyPr wrap="none">
            <a:spAutoFit/>
          </a:bodyPr>
          <a:lstStyle/>
          <a:p>
            <a:r>
              <a:rPr lang="es-ES" altLang="es-ES"/>
              <a:t>2013</a:t>
            </a:r>
          </a:p>
        </p:txBody>
      </p:sp>
      <p:sp>
        <p:nvSpPr>
          <p:cNvPr id="26630" name="66 CuadroTexto"/>
          <p:cNvSpPr txBox="1">
            <a:spLocks noChangeArrowheads="1"/>
          </p:cNvSpPr>
          <p:nvPr/>
        </p:nvSpPr>
        <p:spPr bwMode="auto">
          <a:xfrm>
            <a:off x="3303588" y="3735388"/>
            <a:ext cx="696912" cy="369887"/>
          </a:xfrm>
          <a:prstGeom prst="rect">
            <a:avLst/>
          </a:prstGeom>
          <a:noFill/>
          <a:ln w="9525">
            <a:noFill/>
            <a:miter lim="800000"/>
            <a:headEnd/>
            <a:tailEnd/>
          </a:ln>
        </p:spPr>
        <p:txBody>
          <a:bodyPr wrap="none">
            <a:spAutoFit/>
          </a:bodyPr>
          <a:lstStyle/>
          <a:p>
            <a:r>
              <a:rPr lang="es-ES" altLang="es-ES"/>
              <a:t>2014</a:t>
            </a:r>
          </a:p>
        </p:txBody>
      </p:sp>
      <p:sp>
        <p:nvSpPr>
          <p:cNvPr id="68" name="67 Elipse"/>
          <p:cNvSpPr/>
          <p:nvPr/>
        </p:nvSpPr>
        <p:spPr>
          <a:xfrm>
            <a:off x="1589088" y="3124200"/>
            <a:ext cx="357187" cy="357188"/>
          </a:xfrm>
          <a:prstGeom prst="ellipse">
            <a:avLst/>
          </a:prstGeom>
          <a:solidFill>
            <a:schemeClr val="accent3">
              <a:lumMod val="75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sp>
        <p:nvSpPr>
          <p:cNvPr id="69" name="68 CuadroTexto"/>
          <p:cNvSpPr txBox="1"/>
          <p:nvPr/>
        </p:nvSpPr>
        <p:spPr>
          <a:xfrm>
            <a:off x="1857356" y="2195513"/>
            <a:ext cx="1903085" cy="369332"/>
          </a:xfrm>
          <a:prstGeom prst="rect">
            <a:avLst/>
          </a:prstGeom>
          <a:solidFill>
            <a:schemeClr val="accent3">
              <a:lumMod val="75000"/>
            </a:schemeClr>
          </a:solidFill>
          <a:ln>
            <a:solidFill>
              <a:schemeClr val="accent3">
                <a:lumMod val="20000"/>
                <a:lumOff val="80000"/>
              </a:schemeClr>
            </a:solidFill>
          </a:ln>
        </p:spPr>
        <p:txBody>
          <a:bodyPr wrap="none">
            <a:spAutoFit/>
          </a:bodyPr>
          <a:lstStyle/>
          <a:p>
            <a:pPr>
              <a:defRPr/>
            </a:pPr>
            <a:r>
              <a:rPr lang="es-ES" dirty="0" err="1" smtClean="0">
                <a:solidFill>
                  <a:schemeClr val="bg1"/>
                </a:solidFill>
              </a:rPr>
              <a:t>Honey</a:t>
            </a:r>
            <a:r>
              <a:rPr lang="es-ES" dirty="0" smtClean="0">
                <a:solidFill>
                  <a:schemeClr val="bg1"/>
                </a:solidFill>
              </a:rPr>
              <a:t> - </a:t>
            </a:r>
            <a:r>
              <a:rPr lang="es-ES" dirty="0" err="1" smtClean="0">
                <a:solidFill>
                  <a:schemeClr val="bg1"/>
                </a:solidFill>
              </a:rPr>
              <a:t>Munford</a:t>
            </a:r>
            <a:endParaRPr lang="es-ES" dirty="0">
              <a:solidFill>
                <a:schemeClr val="bg1"/>
              </a:solidFill>
            </a:endParaRPr>
          </a:p>
        </p:txBody>
      </p:sp>
      <p:cxnSp>
        <p:nvCxnSpPr>
          <p:cNvPr id="71" name="70 Conector recto de flecha"/>
          <p:cNvCxnSpPr/>
          <p:nvPr/>
        </p:nvCxnSpPr>
        <p:spPr>
          <a:xfrm>
            <a:off x="1374775" y="3649663"/>
            <a:ext cx="3000375" cy="158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3" name="72 Conector recto de flecha"/>
          <p:cNvCxnSpPr/>
          <p:nvPr/>
        </p:nvCxnSpPr>
        <p:spPr>
          <a:xfrm rot="5400000" flipH="1" flipV="1">
            <a:off x="4294188" y="2936875"/>
            <a:ext cx="1462087" cy="1746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6635" name="73 CuadroTexto"/>
          <p:cNvSpPr txBox="1">
            <a:spLocks noChangeArrowheads="1"/>
          </p:cNvSpPr>
          <p:nvPr/>
        </p:nvSpPr>
        <p:spPr bwMode="auto">
          <a:xfrm>
            <a:off x="5051425" y="3748088"/>
            <a:ext cx="696913" cy="368300"/>
          </a:xfrm>
          <a:prstGeom prst="rect">
            <a:avLst/>
          </a:prstGeom>
          <a:noFill/>
          <a:ln w="9525">
            <a:noFill/>
            <a:miter lim="800000"/>
            <a:headEnd/>
            <a:tailEnd/>
          </a:ln>
        </p:spPr>
        <p:txBody>
          <a:bodyPr wrap="none">
            <a:spAutoFit/>
          </a:bodyPr>
          <a:lstStyle/>
          <a:p>
            <a:r>
              <a:rPr lang="es-ES" altLang="es-ES"/>
              <a:t>2012</a:t>
            </a:r>
          </a:p>
        </p:txBody>
      </p:sp>
      <p:sp>
        <p:nvSpPr>
          <p:cNvPr id="26636" name="74 CuadroTexto"/>
          <p:cNvSpPr txBox="1">
            <a:spLocks noChangeArrowheads="1"/>
          </p:cNvSpPr>
          <p:nvPr/>
        </p:nvSpPr>
        <p:spPr bwMode="auto">
          <a:xfrm>
            <a:off x="6034088" y="3744913"/>
            <a:ext cx="698500" cy="369887"/>
          </a:xfrm>
          <a:prstGeom prst="rect">
            <a:avLst/>
          </a:prstGeom>
          <a:noFill/>
          <a:ln w="9525">
            <a:noFill/>
            <a:miter lim="800000"/>
            <a:headEnd/>
            <a:tailEnd/>
          </a:ln>
        </p:spPr>
        <p:txBody>
          <a:bodyPr wrap="none">
            <a:spAutoFit/>
          </a:bodyPr>
          <a:lstStyle/>
          <a:p>
            <a:r>
              <a:rPr lang="es-ES" altLang="es-ES"/>
              <a:t>2013</a:t>
            </a:r>
          </a:p>
        </p:txBody>
      </p:sp>
      <p:sp>
        <p:nvSpPr>
          <p:cNvPr id="26637" name="75 CuadroTexto"/>
          <p:cNvSpPr txBox="1">
            <a:spLocks noChangeArrowheads="1"/>
          </p:cNvSpPr>
          <p:nvPr/>
        </p:nvSpPr>
        <p:spPr bwMode="auto">
          <a:xfrm>
            <a:off x="6962775" y="3754438"/>
            <a:ext cx="698500" cy="369887"/>
          </a:xfrm>
          <a:prstGeom prst="rect">
            <a:avLst/>
          </a:prstGeom>
          <a:noFill/>
          <a:ln w="9525">
            <a:noFill/>
            <a:miter lim="800000"/>
            <a:headEnd/>
            <a:tailEnd/>
          </a:ln>
        </p:spPr>
        <p:txBody>
          <a:bodyPr wrap="none">
            <a:spAutoFit/>
          </a:bodyPr>
          <a:lstStyle/>
          <a:p>
            <a:r>
              <a:rPr lang="es-ES" altLang="es-ES"/>
              <a:t>2014</a:t>
            </a:r>
          </a:p>
        </p:txBody>
      </p:sp>
      <p:sp>
        <p:nvSpPr>
          <p:cNvPr id="78" name="77 CuadroTexto"/>
          <p:cNvSpPr txBox="1"/>
          <p:nvPr/>
        </p:nvSpPr>
        <p:spPr>
          <a:xfrm>
            <a:off x="6229350" y="2235200"/>
            <a:ext cx="736600" cy="369888"/>
          </a:xfrm>
          <a:prstGeom prst="rect">
            <a:avLst/>
          </a:prstGeom>
          <a:solidFill>
            <a:schemeClr val="accent2">
              <a:lumMod val="60000"/>
              <a:lumOff val="40000"/>
            </a:schemeClr>
          </a:solidFill>
          <a:ln>
            <a:solidFill>
              <a:schemeClr val="accent2">
                <a:lumMod val="20000"/>
                <a:lumOff val="80000"/>
              </a:schemeClr>
            </a:solidFill>
          </a:ln>
        </p:spPr>
        <p:txBody>
          <a:bodyPr wrap="none">
            <a:spAutoFit/>
          </a:bodyPr>
          <a:lstStyle/>
          <a:p>
            <a:pPr>
              <a:defRPr/>
            </a:pPr>
            <a:r>
              <a:rPr lang="es-ES" dirty="0" err="1">
                <a:solidFill>
                  <a:schemeClr val="bg1"/>
                </a:solidFill>
              </a:rPr>
              <a:t>Dunn</a:t>
            </a:r>
            <a:endParaRPr lang="es-ES" dirty="0">
              <a:solidFill>
                <a:schemeClr val="bg1"/>
              </a:solidFill>
            </a:endParaRPr>
          </a:p>
        </p:txBody>
      </p:sp>
      <p:sp>
        <p:nvSpPr>
          <p:cNvPr id="79" name="78 Elipse"/>
          <p:cNvSpPr/>
          <p:nvPr/>
        </p:nvSpPr>
        <p:spPr>
          <a:xfrm>
            <a:off x="5214938" y="2909888"/>
            <a:ext cx="428625" cy="428625"/>
          </a:xfrm>
          <a:prstGeom prst="ellipse">
            <a:avLst/>
          </a:prstGeom>
          <a:solidFill>
            <a:schemeClr val="accent2">
              <a:lumMod val="60000"/>
              <a:lumOff val="4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2</a:t>
            </a:r>
          </a:p>
        </p:txBody>
      </p:sp>
      <p:cxnSp>
        <p:nvCxnSpPr>
          <p:cNvPr id="80" name="79 Conector recto de flecha"/>
          <p:cNvCxnSpPr/>
          <p:nvPr/>
        </p:nvCxnSpPr>
        <p:spPr>
          <a:xfrm>
            <a:off x="5033963" y="3668713"/>
            <a:ext cx="3000375" cy="158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grpSp>
        <p:nvGrpSpPr>
          <p:cNvPr id="26641" name="44 Grupo"/>
          <p:cNvGrpSpPr>
            <a:grpSpLocks/>
          </p:cNvGrpSpPr>
          <p:nvPr/>
        </p:nvGrpSpPr>
        <p:grpSpPr bwMode="auto">
          <a:xfrm>
            <a:off x="4033838" y="4214813"/>
            <a:ext cx="4681537" cy="1909762"/>
            <a:chOff x="2571736" y="4500570"/>
            <a:chExt cx="4680930" cy="1909474"/>
          </a:xfrm>
        </p:grpSpPr>
        <p:cxnSp>
          <p:nvCxnSpPr>
            <p:cNvPr id="92" name="91 Conector recto de flecha"/>
            <p:cNvCxnSpPr/>
            <p:nvPr/>
          </p:nvCxnSpPr>
          <p:spPr>
            <a:xfrm rot="5400000" flipH="1" flipV="1">
              <a:off x="1849532" y="5222774"/>
              <a:ext cx="1461867" cy="1746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6643" name="92 CuadroTexto"/>
            <p:cNvSpPr txBox="1">
              <a:spLocks noChangeArrowheads="1"/>
            </p:cNvSpPr>
            <p:nvPr/>
          </p:nvSpPr>
          <p:spPr bwMode="auto">
            <a:xfrm>
              <a:off x="2605921" y="6033174"/>
              <a:ext cx="697627" cy="369332"/>
            </a:xfrm>
            <a:prstGeom prst="rect">
              <a:avLst/>
            </a:prstGeom>
            <a:noFill/>
            <a:ln w="9525">
              <a:noFill/>
              <a:miter lim="800000"/>
              <a:headEnd/>
              <a:tailEnd/>
            </a:ln>
          </p:spPr>
          <p:txBody>
            <a:bodyPr wrap="none">
              <a:spAutoFit/>
            </a:bodyPr>
            <a:lstStyle/>
            <a:p>
              <a:r>
                <a:rPr lang="es-ES" altLang="es-ES"/>
                <a:t>2012</a:t>
              </a:r>
            </a:p>
          </p:txBody>
        </p:sp>
        <p:sp>
          <p:nvSpPr>
            <p:cNvPr id="26644" name="93 CuadroTexto"/>
            <p:cNvSpPr txBox="1">
              <a:spLocks noChangeArrowheads="1"/>
            </p:cNvSpPr>
            <p:nvPr/>
          </p:nvSpPr>
          <p:spPr bwMode="auto">
            <a:xfrm>
              <a:off x="3589300" y="6030568"/>
              <a:ext cx="697627" cy="369332"/>
            </a:xfrm>
            <a:prstGeom prst="rect">
              <a:avLst/>
            </a:prstGeom>
            <a:noFill/>
            <a:ln w="9525">
              <a:noFill/>
              <a:miter lim="800000"/>
              <a:headEnd/>
              <a:tailEnd/>
            </a:ln>
          </p:spPr>
          <p:txBody>
            <a:bodyPr wrap="none">
              <a:spAutoFit/>
            </a:bodyPr>
            <a:lstStyle/>
            <a:p>
              <a:r>
                <a:rPr lang="es-ES" altLang="es-ES"/>
                <a:t>2013</a:t>
              </a:r>
            </a:p>
          </p:txBody>
        </p:sp>
        <p:sp>
          <p:nvSpPr>
            <p:cNvPr id="26645" name="94 CuadroTexto"/>
            <p:cNvSpPr txBox="1">
              <a:spLocks noChangeArrowheads="1"/>
            </p:cNvSpPr>
            <p:nvPr/>
          </p:nvSpPr>
          <p:spPr bwMode="auto">
            <a:xfrm>
              <a:off x="4517994" y="6040712"/>
              <a:ext cx="697627" cy="369332"/>
            </a:xfrm>
            <a:prstGeom prst="rect">
              <a:avLst/>
            </a:prstGeom>
            <a:noFill/>
            <a:ln w="9525">
              <a:noFill/>
              <a:miter lim="800000"/>
              <a:headEnd/>
              <a:tailEnd/>
            </a:ln>
          </p:spPr>
          <p:txBody>
            <a:bodyPr wrap="none">
              <a:spAutoFit/>
            </a:bodyPr>
            <a:lstStyle/>
            <a:p>
              <a:r>
                <a:rPr lang="es-ES" altLang="es-ES"/>
                <a:t>2014</a:t>
              </a:r>
            </a:p>
          </p:txBody>
        </p:sp>
        <p:sp>
          <p:nvSpPr>
            <p:cNvPr id="97" name="96 CuadroTexto"/>
            <p:cNvSpPr txBox="1"/>
            <p:nvPr/>
          </p:nvSpPr>
          <p:spPr>
            <a:xfrm>
              <a:off x="2857449" y="4767230"/>
              <a:ext cx="4395217" cy="369831"/>
            </a:xfrm>
            <a:prstGeom prst="rect">
              <a:avLst/>
            </a:prstGeom>
            <a:solidFill>
              <a:schemeClr val="accent5">
                <a:lumMod val="75000"/>
              </a:schemeClr>
            </a:solidFill>
            <a:ln>
              <a:solidFill>
                <a:schemeClr val="accent5">
                  <a:lumMod val="20000"/>
                  <a:lumOff val="80000"/>
                </a:schemeClr>
              </a:solidFill>
            </a:ln>
          </p:spPr>
          <p:txBody>
            <a:bodyPr wrap="none">
              <a:spAutoFit/>
            </a:bodyPr>
            <a:lstStyle/>
            <a:p>
              <a:pPr>
                <a:defRPr/>
              </a:pPr>
              <a:r>
                <a:rPr lang="es-ES" dirty="0">
                  <a:solidFill>
                    <a:schemeClr val="bg1"/>
                  </a:solidFill>
                </a:rPr>
                <a:t>VAK, VARK, </a:t>
              </a:r>
              <a:r>
                <a:rPr lang="es-ES" dirty="0" err="1">
                  <a:solidFill>
                    <a:schemeClr val="bg1"/>
                  </a:solidFill>
                </a:rPr>
                <a:t>Gregorc</a:t>
              </a:r>
              <a:r>
                <a:rPr lang="es-ES" dirty="0">
                  <a:solidFill>
                    <a:schemeClr val="bg1"/>
                  </a:solidFill>
                </a:rPr>
                <a:t>, </a:t>
              </a:r>
              <a:r>
                <a:rPr lang="es-ES" dirty="0" err="1">
                  <a:solidFill>
                    <a:schemeClr val="bg1"/>
                  </a:solidFill>
                </a:rPr>
                <a:t>Humans</a:t>
              </a:r>
              <a:r>
                <a:rPr lang="es-ES" dirty="0">
                  <a:solidFill>
                    <a:schemeClr val="bg1"/>
                  </a:solidFill>
                </a:rPr>
                <a:t> Dynamics</a:t>
              </a:r>
            </a:p>
          </p:txBody>
        </p:sp>
        <p:cxnSp>
          <p:nvCxnSpPr>
            <p:cNvPr id="99" name="98 Conector recto de flecha"/>
            <p:cNvCxnSpPr/>
            <p:nvPr/>
          </p:nvCxnSpPr>
          <p:spPr>
            <a:xfrm>
              <a:off x="2589196" y="5954501"/>
              <a:ext cx="2999986" cy="158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00" name="99 Elipse"/>
            <p:cNvSpPr/>
            <p:nvPr/>
          </p:nvSpPr>
          <p:spPr>
            <a:xfrm>
              <a:off x="4716170" y="5429117"/>
              <a:ext cx="357142" cy="357134"/>
            </a:xfrm>
            <a:prstGeom prst="ellipse">
              <a:avLst/>
            </a:prstGeom>
            <a:solidFill>
              <a:schemeClr val="accent5">
                <a:lumMod val="75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gr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51 Grupo"/>
          <p:cNvGrpSpPr>
            <a:grpSpLocks/>
          </p:cNvGrpSpPr>
          <p:nvPr/>
        </p:nvGrpSpPr>
        <p:grpSpPr bwMode="auto">
          <a:xfrm>
            <a:off x="642938" y="233363"/>
            <a:ext cx="3786187" cy="1909762"/>
            <a:chOff x="642910" y="142852"/>
            <a:chExt cx="3786214" cy="1909474"/>
          </a:xfrm>
        </p:grpSpPr>
        <p:cxnSp>
          <p:nvCxnSpPr>
            <p:cNvPr id="25" name="2 Conector recto de flecha"/>
            <p:cNvCxnSpPr/>
            <p:nvPr/>
          </p:nvCxnSpPr>
          <p:spPr>
            <a:xfrm rot="5400000" flipH="1" flipV="1">
              <a:off x="-79293" y="865055"/>
              <a:ext cx="1461867" cy="1746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7668" name="25 CuadroTexto"/>
            <p:cNvSpPr txBox="1">
              <a:spLocks noChangeArrowheads="1"/>
            </p:cNvSpPr>
            <p:nvPr/>
          </p:nvSpPr>
          <p:spPr bwMode="auto">
            <a:xfrm>
              <a:off x="677095" y="1675456"/>
              <a:ext cx="697627" cy="369332"/>
            </a:xfrm>
            <a:prstGeom prst="rect">
              <a:avLst/>
            </a:prstGeom>
            <a:noFill/>
            <a:ln w="9525">
              <a:noFill/>
              <a:miter lim="800000"/>
              <a:headEnd/>
              <a:tailEnd/>
            </a:ln>
          </p:spPr>
          <p:txBody>
            <a:bodyPr wrap="none">
              <a:spAutoFit/>
            </a:bodyPr>
            <a:lstStyle/>
            <a:p>
              <a:r>
                <a:rPr lang="es-ES" altLang="es-ES"/>
                <a:t>2012</a:t>
              </a:r>
            </a:p>
          </p:txBody>
        </p:sp>
        <p:sp>
          <p:nvSpPr>
            <p:cNvPr id="27669" name="26 CuadroTexto"/>
            <p:cNvSpPr txBox="1">
              <a:spLocks noChangeArrowheads="1"/>
            </p:cNvSpPr>
            <p:nvPr/>
          </p:nvSpPr>
          <p:spPr bwMode="auto">
            <a:xfrm>
              <a:off x="1660474" y="1672850"/>
              <a:ext cx="697627" cy="369332"/>
            </a:xfrm>
            <a:prstGeom prst="rect">
              <a:avLst/>
            </a:prstGeom>
            <a:noFill/>
            <a:ln w="9525">
              <a:noFill/>
              <a:miter lim="800000"/>
              <a:headEnd/>
              <a:tailEnd/>
            </a:ln>
          </p:spPr>
          <p:txBody>
            <a:bodyPr wrap="none">
              <a:spAutoFit/>
            </a:bodyPr>
            <a:lstStyle/>
            <a:p>
              <a:r>
                <a:rPr lang="es-ES" altLang="es-ES"/>
                <a:t>2013</a:t>
              </a:r>
            </a:p>
          </p:txBody>
        </p:sp>
        <p:sp>
          <p:nvSpPr>
            <p:cNvPr id="27670" name="27 CuadroTexto"/>
            <p:cNvSpPr txBox="1">
              <a:spLocks noChangeArrowheads="1"/>
            </p:cNvSpPr>
            <p:nvPr/>
          </p:nvSpPr>
          <p:spPr bwMode="auto">
            <a:xfrm>
              <a:off x="2589168" y="1682994"/>
              <a:ext cx="697627" cy="369332"/>
            </a:xfrm>
            <a:prstGeom prst="rect">
              <a:avLst/>
            </a:prstGeom>
            <a:noFill/>
            <a:ln w="9525">
              <a:noFill/>
              <a:miter lim="800000"/>
              <a:headEnd/>
              <a:tailEnd/>
            </a:ln>
          </p:spPr>
          <p:txBody>
            <a:bodyPr wrap="none">
              <a:spAutoFit/>
            </a:bodyPr>
            <a:lstStyle/>
            <a:p>
              <a:r>
                <a:rPr lang="es-ES" altLang="es-ES"/>
                <a:t>2014</a:t>
              </a:r>
            </a:p>
          </p:txBody>
        </p:sp>
        <p:sp>
          <p:nvSpPr>
            <p:cNvPr id="29" name="28 Elipse"/>
            <p:cNvSpPr/>
            <p:nvPr/>
          </p:nvSpPr>
          <p:spPr>
            <a:xfrm>
              <a:off x="2017695" y="1071399"/>
              <a:ext cx="357190" cy="357134"/>
            </a:xfrm>
            <a:prstGeom prst="ellipse">
              <a:avLst/>
            </a:prstGeom>
            <a:solidFill>
              <a:schemeClr val="accent6">
                <a:lumMod val="5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sp>
          <p:nvSpPr>
            <p:cNvPr id="30" name="29 CuadroTexto"/>
            <p:cNvSpPr txBox="1"/>
            <p:nvPr/>
          </p:nvSpPr>
          <p:spPr>
            <a:xfrm>
              <a:off x="1000100" y="182533"/>
              <a:ext cx="3429024" cy="646016"/>
            </a:xfrm>
            <a:prstGeom prst="rect">
              <a:avLst/>
            </a:prstGeom>
            <a:solidFill>
              <a:schemeClr val="accent6">
                <a:lumMod val="50000"/>
              </a:schemeClr>
            </a:solidFill>
            <a:ln>
              <a:solidFill>
                <a:schemeClr val="accent6">
                  <a:lumMod val="20000"/>
                  <a:lumOff val="80000"/>
                </a:schemeClr>
              </a:solidFill>
            </a:ln>
          </p:spPr>
          <p:txBody>
            <a:bodyPr wrap="square">
              <a:spAutoFit/>
            </a:bodyPr>
            <a:lstStyle/>
            <a:p>
              <a:pPr>
                <a:defRPr/>
              </a:pPr>
              <a:r>
                <a:rPr lang="es-ES" dirty="0">
                  <a:solidFill>
                    <a:schemeClr val="bg1"/>
                  </a:solidFill>
                </a:rPr>
                <a:t>Redes bayesianas, </a:t>
              </a:r>
              <a:endParaRPr lang="es-ES" dirty="0" smtClean="0">
                <a:solidFill>
                  <a:schemeClr val="bg1"/>
                </a:solidFill>
              </a:endParaRPr>
            </a:p>
            <a:p>
              <a:pPr>
                <a:defRPr/>
              </a:pPr>
              <a:r>
                <a:rPr lang="es-ES" dirty="0" smtClean="0">
                  <a:solidFill>
                    <a:schemeClr val="bg1"/>
                  </a:solidFill>
                </a:rPr>
                <a:t>Sistemas </a:t>
              </a:r>
              <a:r>
                <a:rPr lang="es-ES" dirty="0">
                  <a:solidFill>
                    <a:schemeClr val="bg1"/>
                  </a:solidFill>
                </a:rPr>
                <a:t>tutoriales inteligentes.</a:t>
              </a:r>
              <a:endParaRPr lang="es-ES" dirty="0">
                <a:solidFill>
                  <a:schemeClr val="bg1"/>
                </a:solidFill>
              </a:endParaRPr>
            </a:p>
          </p:txBody>
        </p:sp>
        <p:cxnSp>
          <p:nvCxnSpPr>
            <p:cNvPr id="32" name="31 Conector recto de flecha"/>
            <p:cNvCxnSpPr/>
            <p:nvPr/>
          </p:nvCxnSpPr>
          <p:spPr>
            <a:xfrm>
              <a:off x="660372" y="1596783"/>
              <a:ext cx="3000397" cy="158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33" name="32 Elipse"/>
            <p:cNvSpPr/>
            <p:nvPr/>
          </p:nvSpPr>
          <p:spPr>
            <a:xfrm>
              <a:off x="2946389" y="1085685"/>
              <a:ext cx="357191" cy="357133"/>
            </a:xfrm>
            <a:prstGeom prst="ellipse">
              <a:avLst/>
            </a:prstGeom>
            <a:solidFill>
              <a:schemeClr val="accent6">
                <a:lumMod val="5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grpSp>
      <p:grpSp>
        <p:nvGrpSpPr>
          <p:cNvPr id="27651" name="49 Grupo"/>
          <p:cNvGrpSpPr>
            <a:grpSpLocks/>
          </p:cNvGrpSpPr>
          <p:nvPr/>
        </p:nvGrpSpPr>
        <p:grpSpPr bwMode="auto">
          <a:xfrm>
            <a:off x="4981575" y="4214813"/>
            <a:ext cx="3805238" cy="1909762"/>
            <a:chOff x="2357422" y="4519922"/>
            <a:chExt cx="3804664" cy="1909474"/>
          </a:xfrm>
        </p:grpSpPr>
        <p:cxnSp>
          <p:nvCxnSpPr>
            <p:cNvPr id="18" name="17 Conector recto de flecha"/>
            <p:cNvCxnSpPr/>
            <p:nvPr/>
          </p:nvCxnSpPr>
          <p:spPr>
            <a:xfrm rot="5400000" flipH="1" flipV="1">
              <a:off x="1635219" y="5242125"/>
              <a:ext cx="1461867" cy="1746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7661" name="18 CuadroTexto"/>
            <p:cNvSpPr txBox="1">
              <a:spLocks noChangeArrowheads="1"/>
            </p:cNvSpPr>
            <p:nvPr/>
          </p:nvSpPr>
          <p:spPr bwMode="auto">
            <a:xfrm>
              <a:off x="2391607" y="6052526"/>
              <a:ext cx="697627" cy="369332"/>
            </a:xfrm>
            <a:prstGeom prst="rect">
              <a:avLst/>
            </a:prstGeom>
            <a:noFill/>
            <a:ln w="9525">
              <a:noFill/>
              <a:miter lim="800000"/>
              <a:headEnd/>
              <a:tailEnd/>
            </a:ln>
          </p:spPr>
          <p:txBody>
            <a:bodyPr wrap="none">
              <a:spAutoFit/>
            </a:bodyPr>
            <a:lstStyle/>
            <a:p>
              <a:r>
                <a:rPr lang="es-ES" altLang="es-ES"/>
                <a:t>2012</a:t>
              </a:r>
            </a:p>
          </p:txBody>
        </p:sp>
        <p:sp>
          <p:nvSpPr>
            <p:cNvPr id="27662" name="19 CuadroTexto"/>
            <p:cNvSpPr txBox="1">
              <a:spLocks noChangeArrowheads="1"/>
            </p:cNvSpPr>
            <p:nvPr/>
          </p:nvSpPr>
          <p:spPr bwMode="auto">
            <a:xfrm>
              <a:off x="3374986" y="6049920"/>
              <a:ext cx="697627" cy="369332"/>
            </a:xfrm>
            <a:prstGeom prst="rect">
              <a:avLst/>
            </a:prstGeom>
            <a:noFill/>
            <a:ln w="9525">
              <a:noFill/>
              <a:miter lim="800000"/>
              <a:headEnd/>
              <a:tailEnd/>
            </a:ln>
          </p:spPr>
          <p:txBody>
            <a:bodyPr wrap="none">
              <a:spAutoFit/>
            </a:bodyPr>
            <a:lstStyle/>
            <a:p>
              <a:r>
                <a:rPr lang="es-ES" altLang="es-ES"/>
                <a:t>2013</a:t>
              </a:r>
            </a:p>
          </p:txBody>
        </p:sp>
        <p:sp>
          <p:nvSpPr>
            <p:cNvPr id="27663" name="20 CuadroTexto"/>
            <p:cNvSpPr txBox="1">
              <a:spLocks noChangeArrowheads="1"/>
            </p:cNvSpPr>
            <p:nvPr/>
          </p:nvSpPr>
          <p:spPr bwMode="auto">
            <a:xfrm>
              <a:off x="4303680" y="6060064"/>
              <a:ext cx="697627" cy="369332"/>
            </a:xfrm>
            <a:prstGeom prst="rect">
              <a:avLst/>
            </a:prstGeom>
            <a:noFill/>
            <a:ln w="9525">
              <a:noFill/>
              <a:miter lim="800000"/>
              <a:headEnd/>
              <a:tailEnd/>
            </a:ln>
          </p:spPr>
          <p:txBody>
            <a:bodyPr wrap="none">
              <a:spAutoFit/>
            </a:bodyPr>
            <a:lstStyle/>
            <a:p>
              <a:r>
                <a:rPr lang="es-ES" altLang="es-ES"/>
                <a:t>2014</a:t>
              </a:r>
            </a:p>
          </p:txBody>
        </p:sp>
        <p:sp>
          <p:nvSpPr>
            <p:cNvPr id="22" name="21 CuadroTexto"/>
            <p:cNvSpPr txBox="1"/>
            <p:nvPr/>
          </p:nvSpPr>
          <p:spPr>
            <a:xfrm>
              <a:off x="2643129" y="4572301"/>
              <a:ext cx="3518957" cy="646016"/>
            </a:xfrm>
            <a:prstGeom prst="rect">
              <a:avLst/>
            </a:prstGeom>
            <a:solidFill>
              <a:schemeClr val="accent4">
                <a:lumMod val="75000"/>
              </a:schemeClr>
            </a:solidFill>
            <a:ln>
              <a:solidFill>
                <a:schemeClr val="accent4">
                  <a:lumMod val="20000"/>
                  <a:lumOff val="80000"/>
                </a:schemeClr>
              </a:solidFill>
            </a:ln>
          </p:spPr>
          <p:txBody>
            <a:bodyPr wrap="none">
              <a:spAutoFit/>
            </a:bodyPr>
            <a:lstStyle/>
            <a:p>
              <a:pPr>
                <a:defRPr/>
              </a:pPr>
              <a:r>
                <a:rPr lang="es-ES" dirty="0">
                  <a:solidFill>
                    <a:schemeClr val="bg1"/>
                  </a:solidFill>
                </a:rPr>
                <a:t>Reconocimiento del discurso, </a:t>
              </a:r>
            </a:p>
            <a:p>
              <a:pPr>
                <a:defRPr/>
              </a:pPr>
              <a:r>
                <a:rPr lang="es-ES" dirty="0">
                  <a:solidFill>
                    <a:schemeClr val="bg1"/>
                  </a:solidFill>
                </a:rPr>
                <a:t>Filtrado colaborativo, </a:t>
              </a:r>
              <a:r>
                <a:rPr lang="es-ES" i="1" dirty="0">
                  <a:solidFill>
                    <a:schemeClr val="bg1"/>
                  </a:solidFill>
                </a:rPr>
                <a:t>INTUITEL</a:t>
              </a:r>
              <a:r>
                <a:rPr lang="es-ES" dirty="0">
                  <a:solidFill>
                    <a:schemeClr val="bg1"/>
                  </a:solidFill>
                </a:rPr>
                <a:t>.</a:t>
              </a:r>
            </a:p>
          </p:txBody>
        </p:sp>
        <p:cxnSp>
          <p:nvCxnSpPr>
            <p:cNvPr id="23" name="22 Conector recto de flecha"/>
            <p:cNvCxnSpPr/>
            <p:nvPr/>
          </p:nvCxnSpPr>
          <p:spPr>
            <a:xfrm>
              <a:off x="2374882" y="5973853"/>
              <a:ext cx="2999922" cy="158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4" name="23 Elipse"/>
            <p:cNvSpPr/>
            <p:nvPr/>
          </p:nvSpPr>
          <p:spPr>
            <a:xfrm>
              <a:off x="4501811" y="5448469"/>
              <a:ext cx="357133" cy="357134"/>
            </a:xfrm>
            <a:prstGeom prst="ellipse">
              <a:avLst/>
            </a:prstGeom>
            <a:solidFill>
              <a:schemeClr val="accent4">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grpSp>
      <p:grpSp>
        <p:nvGrpSpPr>
          <p:cNvPr id="27652" name="50 Grupo"/>
          <p:cNvGrpSpPr>
            <a:grpSpLocks/>
          </p:cNvGrpSpPr>
          <p:nvPr/>
        </p:nvGrpSpPr>
        <p:grpSpPr bwMode="auto">
          <a:xfrm>
            <a:off x="1819275" y="2286000"/>
            <a:ext cx="5967413" cy="1909763"/>
            <a:chOff x="1428728" y="2403262"/>
            <a:chExt cx="5967628" cy="1909474"/>
          </a:xfrm>
        </p:grpSpPr>
        <p:cxnSp>
          <p:nvCxnSpPr>
            <p:cNvPr id="43" name="42 Conector recto de flecha"/>
            <p:cNvCxnSpPr/>
            <p:nvPr/>
          </p:nvCxnSpPr>
          <p:spPr>
            <a:xfrm rot="5400000" flipH="1" flipV="1">
              <a:off x="706527" y="3125463"/>
              <a:ext cx="1461867" cy="1746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7654" name="43 CuadroTexto"/>
            <p:cNvSpPr txBox="1">
              <a:spLocks noChangeArrowheads="1"/>
            </p:cNvSpPr>
            <p:nvPr/>
          </p:nvSpPr>
          <p:spPr bwMode="auto">
            <a:xfrm>
              <a:off x="1462913" y="3935866"/>
              <a:ext cx="697627" cy="369332"/>
            </a:xfrm>
            <a:prstGeom prst="rect">
              <a:avLst/>
            </a:prstGeom>
            <a:noFill/>
            <a:ln w="9525">
              <a:noFill/>
              <a:miter lim="800000"/>
              <a:headEnd/>
              <a:tailEnd/>
            </a:ln>
          </p:spPr>
          <p:txBody>
            <a:bodyPr wrap="none">
              <a:spAutoFit/>
            </a:bodyPr>
            <a:lstStyle/>
            <a:p>
              <a:r>
                <a:rPr lang="es-ES" altLang="es-ES"/>
                <a:t>2012</a:t>
              </a:r>
            </a:p>
          </p:txBody>
        </p:sp>
        <p:sp>
          <p:nvSpPr>
            <p:cNvPr id="27655" name="44 CuadroTexto"/>
            <p:cNvSpPr txBox="1">
              <a:spLocks noChangeArrowheads="1"/>
            </p:cNvSpPr>
            <p:nvPr/>
          </p:nvSpPr>
          <p:spPr bwMode="auto">
            <a:xfrm>
              <a:off x="2446292" y="3933260"/>
              <a:ext cx="697627" cy="369332"/>
            </a:xfrm>
            <a:prstGeom prst="rect">
              <a:avLst/>
            </a:prstGeom>
            <a:noFill/>
            <a:ln w="9525">
              <a:noFill/>
              <a:miter lim="800000"/>
              <a:headEnd/>
              <a:tailEnd/>
            </a:ln>
          </p:spPr>
          <p:txBody>
            <a:bodyPr wrap="none">
              <a:spAutoFit/>
            </a:bodyPr>
            <a:lstStyle/>
            <a:p>
              <a:r>
                <a:rPr lang="es-ES" altLang="es-ES"/>
                <a:t>2013</a:t>
              </a:r>
            </a:p>
          </p:txBody>
        </p:sp>
        <p:sp>
          <p:nvSpPr>
            <p:cNvPr id="27656" name="45 CuadroTexto"/>
            <p:cNvSpPr txBox="1">
              <a:spLocks noChangeArrowheads="1"/>
            </p:cNvSpPr>
            <p:nvPr/>
          </p:nvSpPr>
          <p:spPr bwMode="auto">
            <a:xfrm>
              <a:off x="3374986" y="3943404"/>
              <a:ext cx="697627" cy="369332"/>
            </a:xfrm>
            <a:prstGeom prst="rect">
              <a:avLst/>
            </a:prstGeom>
            <a:noFill/>
            <a:ln w="9525">
              <a:noFill/>
              <a:miter lim="800000"/>
              <a:headEnd/>
              <a:tailEnd/>
            </a:ln>
          </p:spPr>
          <p:txBody>
            <a:bodyPr wrap="none">
              <a:spAutoFit/>
            </a:bodyPr>
            <a:lstStyle/>
            <a:p>
              <a:r>
                <a:rPr lang="es-ES" altLang="es-ES"/>
                <a:t>2014</a:t>
              </a:r>
            </a:p>
          </p:txBody>
        </p:sp>
        <p:sp>
          <p:nvSpPr>
            <p:cNvPr id="47" name="46 CuadroTexto"/>
            <p:cNvSpPr txBox="1"/>
            <p:nvPr/>
          </p:nvSpPr>
          <p:spPr>
            <a:xfrm>
              <a:off x="1714488" y="2428658"/>
              <a:ext cx="5681868" cy="646015"/>
            </a:xfrm>
            <a:prstGeom prst="rect">
              <a:avLst/>
            </a:prstGeom>
            <a:solidFill>
              <a:schemeClr val="accent5">
                <a:lumMod val="75000"/>
              </a:schemeClr>
            </a:solidFill>
            <a:ln>
              <a:solidFill>
                <a:schemeClr val="accent5">
                  <a:lumMod val="20000"/>
                  <a:lumOff val="80000"/>
                </a:schemeClr>
              </a:solidFill>
            </a:ln>
          </p:spPr>
          <p:txBody>
            <a:bodyPr wrap="none">
              <a:spAutoFit/>
            </a:bodyPr>
            <a:lstStyle/>
            <a:p>
              <a:pPr>
                <a:defRPr/>
              </a:pPr>
              <a:r>
                <a:rPr lang="es-ES" dirty="0">
                  <a:solidFill>
                    <a:schemeClr val="bg1"/>
                  </a:solidFill>
                </a:rPr>
                <a:t>Ontologías,  Redes neuronales, Árboles de decisión, </a:t>
              </a:r>
            </a:p>
            <a:p>
              <a:pPr>
                <a:defRPr/>
              </a:pPr>
              <a:r>
                <a:rPr lang="es-ES" dirty="0" err="1">
                  <a:solidFill>
                    <a:schemeClr val="bg1"/>
                  </a:solidFill>
                </a:rPr>
                <a:t>Hidden</a:t>
              </a:r>
              <a:r>
                <a:rPr lang="es-ES" dirty="0">
                  <a:solidFill>
                    <a:schemeClr val="bg1"/>
                  </a:solidFill>
                </a:rPr>
                <a:t> </a:t>
              </a:r>
              <a:r>
                <a:rPr lang="es-ES" dirty="0" err="1">
                  <a:solidFill>
                    <a:schemeClr val="bg1"/>
                  </a:solidFill>
                </a:rPr>
                <a:t>Markov</a:t>
              </a:r>
              <a:r>
                <a:rPr lang="es-ES" dirty="0">
                  <a:solidFill>
                    <a:schemeClr val="bg1"/>
                  </a:solidFill>
                </a:rPr>
                <a:t> </a:t>
              </a:r>
              <a:r>
                <a:rPr lang="es-ES" dirty="0" err="1">
                  <a:solidFill>
                    <a:schemeClr val="bg1"/>
                  </a:solidFill>
                </a:rPr>
                <a:t>Model</a:t>
              </a:r>
              <a:r>
                <a:rPr lang="es-ES" dirty="0">
                  <a:solidFill>
                    <a:schemeClr val="bg1"/>
                  </a:solidFill>
                </a:rPr>
                <a:t>, </a:t>
              </a:r>
              <a:r>
                <a:rPr lang="es-ES" dirty="0" err="1">
                  <a:solidFill>
                    <a:schemeClr val="bg1"/>
                  </a:solidFill>
                </a:rPr>
                <a:t>Fuzzy</a:t>
              </a:r>
              <a:r>
                <a:rPr lang="es-ES" dirty="0">
                  <a:solidFill>
                    <a:schemeClr val="bg1"/>
                  </a:solidFill>
                </a:rPr>
                <a:t> </a:t>
              </a:r>
              <a:r>
                <a:rPr lang="es-ES" dirty="0" err="1">
                  <a:solidFill>
                    <a:schemeClr val="bg1"/>
                  </a:solidFill>
                </a:rPr>
                <a:t>clustering</a:t>
              </a:r>
              <a:r>
                <a:rPr lang="es-ES" dirty="0">
                  <a:solidFill>
                    <a:schemeClr val="bg1"/>
                  </a:solidFill>
                </a:rPr>
                <a:t>, </a:t>
              </a:r>
              <a:r>
                <a:rPr lang="es-ES" i="1" dirty="0">
                  <a:solidFill>
                    <a:schemeClr val="bg1"/>
                  </a:solidFill>
                </a:rPr>
                <a:t>SSAEP</a:t>
              </a:r>
              <a:r>
                <a:rPr lang="es-ES" dirty="0">
                  <a:solidFill>
                    <a:schemeClr val="bg1"/>
                  </a:solidFill>
                </a:rPr>
                <a:t>.</a:t>
              </a:r>
            </a:p>
          </p:txBody>
        </p:sp>
        <p:cxnSp>
          <p:nvCxnSpPr>
            <p:cNvPr id="48" name="47 Conector recto de flecha"/>
            <p:cNvCxnSpPr/>
            <p:nvPr/>
          </p:nvCxnSpPr>
          <p:spPr>
            <a:xfrm>
              <a:off x="1446192" y="3857192"/>
              <a:ext cx="3000483"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9" name="48 Elipse"/>
            <p:cNvSpPr/>
            <p:nvPr/>
          </p:nvSpPr>
          <p:spPr>
            <a:xfrm>
              <a:off x="2660672" y="3331809"/>
              <a:ext cx="357201" cy="357133"/>
            </a:xfrm>
            <a:prstGeom prst="ellipse">
              <a:avLst/>
            </a:prstGeom>
            <a:solidFill>
              <a:schemeClr val="accent5">
                <a:lumMod val="75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gr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de flecha"/>
          <p:cNvCxnSpPr/>
          <p:nvPr/>
        </p:nvCxnSpPr>
        <p:spPr bwMode="auto">
          <a:xfrm rot="5400000" flipH="1" flipV="1">
            <a:off x="-79375" y="955676"/>
            <a:ext cx="1462087" cy="1746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 name="25 CuadroTexto"/>
          <p:cNvSpPr txBox="1">
            <a:spLocks noChangeArrowheads="1"/>
          </p:cNvSpPr>
          <p:nvPr/>
        </p:nvSpPr>
        <p:spPr bwMode="auto">
          <a:xfrm>
            <a:off x="677123" y="1766198"/>
            <a:ext cx="697622" cy="369388"/>
          </a:xfrm>
          <a:prstGeom prst="rect">
            <a:avLst/>
          </a:prstGeom>
          <a:noFill/>
          <a:ln w="9525">
            <a:noFill/>
            <a:miter lim="800000"/>
            <a:headEnd/>
            <a:tailEnd/>
          </a:ln>
        </p:spPr>
        <p:txBody>
          <a:bodyPr wrap="none">
            <a:spAutoFit/>
          </a:bodyPr>
          <a:lstStyle/>
          <a:p>
            <a:r>
              <a:rPr lang="es-ES" altLang="es-ES"/>
              <a:t>2012</a:t>
            </a:r>
          </a:p>
        </p:txBody>
      </p:sp>
      <p:sp>
        <p:nvSpPr>
          <p:cNvPr id="5" name="26 CuadroTexto"/>
          <p:cNvSpPr txBox="1">
            <a:spLocks noChangeArrowheads="1"/>
          </p:cNvSpPr>
          <p:nvPr/>
        </p:nvSpPr>
        <p:spPr bwMode="auto">
          <a:xfrm>
            <a:off x="1660495" y="1763592"/>
            <a:ext cx="697622" cy="369388"/>
          </a:xfrm>
          <a:prstGeom prst="rect">
            <a:avLst/>
          </a:prstGeom>
          <a:noFill/>
          <a:ln w="9525">
            <a:noFill/>
            <a:miter lim="800000"/>
            <a:headEnd/>
            <a:tailEnd/>
          </a:ln>
        </p:spPr>
        <p:txBody>
          <a:bodyPr wrap="none">
            <a:spAutoFit/>
          </a:bodyPr>
          <a:lstStyle/>
          <a:p>
            <a:r>
              <a:rPr lang="es-ES" altLang="es-ES"/>
              <a:t>2013</a:t>
            </a:r>
          </a:p>
        </p:txBody>
      </p:sp>
      <p:sp>
        <p:nvSpPr>
          <p:cNvPr id="6" name="27 CuadroTexto"/>
          <p:cNvSpPr txBox="1">
            <a:spLocks noChangeArrowheads="1"/>
          </p:cNvSpPr>
          <p:nvPr/>
        </p:nvSpPr>
        <p:spPr bwMode="auto">
          <a:xfrm>
            <a:off x="2589182" y="1773737"/>
            <a:ext cx="697622" cy="369388"/>
          </a:xfrm>
          <a:prstGeom prst="rect">
            <a:avLst/>
          </a:prstGeom>
          <a:noFill/>
          <a:ln w="9525">
            <a:noFill/>
            <a:miter lim="800000"/>
            <a:headEnd/>
            <a:tailEnd/>
          </a:ln>
        </p:spPr>
        <p:txBody>
          <a:bodyPr wrap="none">
            <a:spAutoFit/>
          </a:bodyPr>
          <a:lstStyle/>
          <a:p>
            <a:r>
              <a:rPr lang="es-ES" altLang="es-ES"/>
              <a:t>2014</a:t>
            </a:r>
          </a:p>
        </p:txBody>
      </p:sp>
      <p:sp>
        <p:nvSpPr>
          <p:cNvPr id="7" name="6 Elipse"/>
          <p:cNvSpPr/>
          <p:nvPr/>
        </p:nvSpPr>
        <p:spPr bwMode="auto">
          <a:xfrm>
            <a:off x="2017713" y="1162050"/>
            <a:ext cx="357187" cy="357188"/>
          </a:xfrm>
          <a:prstGeom prst="ellipse">
            <a:avLst/>
          </a:prstGeom>
          <a:solidFill>
            <a:schemeClr val="accent6">
              <a:lumMod val="5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sp>
        <p:nvSpPr>
          <p:cNvPr id="8" name="7 CuadroTexto"/>
          <p:cNvSpPr txBox="1"/>
          <p:nvPr/>
        </p:nvSpPr>
        <p:spPr bwMode="auto">
          <a:xfrm>
            <a:off x="1785918" y="285728"/>
            <a:ext cx="714355" cy="369332"/>
          </a:xfrm>
          <a:prstGeom prst="rect">
            <a:avLst/>
          </a:prstGeom>
          <a:solidFill>
            <a:schemeClr val="accent6">
              <a:lumMod val="50000"/>
            </a:schemeClr>
          </a:solidFill>
          <a:ln>
            <a:solidFill>
              <a:schemeClr val="accent6">
                <a:lumMod val="20000"/>
                <a:lumOff val="80000"/>
              </a:schemeClr>
            </a:solidFill>
          </a:ln>
        </p:spPr>
        <p:txBody>
          <a:bodyPr wrap="square">
            <a:spAutoFit/>
          </a:bodyPr>
          <a:lstStyle/>
          <a:p>
            <a:pPr>
              <a:defRPr/>
            </a:pPr>
            <a:r>
              <a:rPr lang="es-ES" dirty="0" err="1" smtClean="0">
                <a:solidFill>
                  <a:schemeClr val="bg1"/>
                </a:solidFill>
              </a:rPr>
              <a:t>edX</a:t>
            </a:r>
            <a:endParaRPr lang="es-ES" dirty="0">
              <a:solidFill>
                <a:schemeClr val="bg1"/>
              </a:solidFill>
            </a:endParaRPr>
          </a:p>
        </p:txBody>
      </p:sp>
      <p:cxnSp>
        <p:nvCxnSpPr>
          <p:cNvPr id="9" name="8 Conector recto de flecha"/>
          <p:cNvCxnSpPr/>
          <p:nvPr/>
        </p:nvCxnSpPr>
        <p:spPr bwMode="auto">
          <a:xfrm>
            <a:off x="660400" y="1687513"/>
            <a:ext cx="3000375" cy="158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0" name="9 Elipse"/>
          <p:cNvSpPr/>
          <p:nvPr/>
        </p:nvSpPr>
        <p:spPr bwMode="auto">
          <a:xfrm>
            <a:off x="2732086" y="895319"/>
            <a:ext cx="482592" cy="461979"/>
          </a:xfrm>
          <a:prstGeom prst="ellipse">
            <a:avLst/>
          </a:prstGeom>
          <a:solidFill>
            <a:schemeClr val="accent6">
              <a:lumMod val="5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2</a:t>
            </a:r>
            <a:endParaRPr lang="es-ES" dirty="0"/>
          </a:p>
        </p:txBody>
      </p:sp>
      <p:cxnSp>
        <p:nvCxnSpPr>
          <p:cNvPr id="12" name="11 Conector recto de flecha"/>
          <p:cNvCxnSpPr/>
          <p:nvPr/>
        </p:nvCxnSpPr>
        <p:spPr bwMode="auto">
          <a:xfrm rot="5400000" flipH="1" flipV="1">
            <a:off x="4259263" y="4937125"/>
            <a:ext cx="1462087" cy="1746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 name="18 CuadroTexto"/>
          <p:cNvSpPr txBox="1">
            <a:spLocks noChangeArrowheads="1"/>
          </p:cNvSpPr>
          <p:nvPr/>
        </p:nvSpPr>
        <p:spPr bwMode="auto">
          <a:xfrm>
            <a:off x="5015765" y="5747648"/>
            <a:ext cx="697732" cy="369388"/>
          </a:xfrm>
          <a:prstGeom prst="rect">
            <a:avLst/>
          </a:prstGeom>
          <a:noFill/>
          <a:ln w="9525">
            <a:noFill/>
            <a:miter lim="800000"/>
            <a:headEnd/>
            <a:tailEnd/>
          </a:ln>
        </p:spPr>
        <p:txBody>
          <a:bodyPr wrap="none">
            <a:spAutoFit/>
          </a:bodyPr>
          <a:lstStyle/>
          <a:p>
            <a:r>
              <a:rPr lang="es-ES" altLang="es-ES"/>
              <a:t>2012</a:t>
            </a:r>
          </a:p>
        </p:txBody>
      </p:sp>
      <p:sp>
        <p:nvSpPr>
          <p:cNvPr id="14" name="19 CuadroTexto"/>
          <p:cNvSpPr txBox="1">
            <a:spLocks noChangeArrowheads="1"/>
          </p:cNvSpPr>
          <p:nvPr/>
        </p:nvSpPr>
        <p:spPr bwMode="auto">
          <a:xfrm>
            <a:off x="5999293" y="5745042"/>
            <a:ext cx="697732" cy="369388"/>
          </a:xfrm>
          <a:prstGeom prst="rect">
            <a:avLst/>
          </a:prstGeom>
          <a:noFill/>
          <a:ln w="9525">
            <a:noFill/>
            <a:miter lim="800000"/>
            <a:headEnd/>
            <a:tailEnd/>
          </a:ln>
        </p:spPr>
        <p:txBody>
          <a:bodyPr wrap="none">
            <a:spAutoFit/>
          </a:bodyPr>
          <a:lstStyle/>
          <a:p>
            <a:r>
              <a:rPr lang="es-ES" altLang="es-ES"/>
              <a:t>2013</a:t>
            </a:r>
          </a:p>
        </p:txBody>
      </p:sp>
      <p:sp>
        <p:nvSpPr>
          <p:cNvPr id="15" name="20 CuadroTexto"/>
          <p:cNvSpPr txBox="1">
            <a:spLocks noChangeArrowheads="1"/>
          </p:cNvSpPr>
          <p:nvPr/>
        </p:nvSpPr>
        <p:spPr bwMode="auto">
          <a:xfrm>
            <a:off x="6928127" y="5755187"/>
            <a:ext cx="697732" cy="369388"/>
          </a:xfrm>
          <a:prstGeom prst="rect">
            <a:avLst/>
          </a:prstGeom>
          <a:noFill/>
          <a:ln w="9525">
            <a:noFill/>
            <a:miter lim="800000"/>
            <a:headEnd/>
            <a:tailEnd/>
          </a:ln>
        </p:spPr>
        <p:txBody>
          <a:bodyPr wrap="none">
            <a:spAutoFit/>
          </a:bodyPr>
          <a:lstStyle/>
          <a:p>
            <a:r>
              <a:rPr lang="es-ES" altLang="es-ES"/>
              <a:t>2014</a:t>
            </a:r>
          </a:p>
        </p:txBody>
      </p:sp>
      <p:sp>
        <p:nvSpPr>
          <p:cNvPr id="16" name="15 CuadroTexto"/>
          <p:cNvSpPr txBox="1"/>
          <p:nvPr/>
        </p:nvSpPr>
        <p:spPr bwMode="auto">
          <a:xfrm>
            <a:off x="5267325" y="4267200"/>
            <a:ext cx="3762568" cy="646331"/>
          </a:xfrm>
          <a:prstGeom prst="rect">
            <a:avLst/>
          </a:prstGeom>
          <a:solidFill>
            <a:schemeClr val="accent4">
              <a:lumMod val="75000"/>
            </a:schemeClr>
          </a:solidFill>
          <a:ln>
            <a:solidFill>
              <a:schemeClr val="accent4">
                <a:lumMod val="20000"/>
                <a:lumOff val="80000"/>
              </a:schemeClr>
            </a:solidFill>
          </a:ln>
        </p:spPr>
        <p:txBody>
          <a:bodyPr wrap="none">
            <a:spAutoFit/>
          </a:bodyPr>
          <a:lstStyle/>
          <a:p>
            <a:pPr>
              <a:defRPr/>
            </a:pPr>
            <a:r>
              <a:rPr lang="es-ES" dirty="0" err="1" smtClean="0">
                <a:solidFill>
                  <a:schemeClr val="bg1"/>
                </a:solidFill>
              </a:rPr>
              <a:t>eXact</a:t>
            </a:r>
            <a:r>
              <a:rPr lang="es-ES" dirty="0" smtClean="0">
                <a:solidFill>
                  <a:schemeClr val="bg1"/>
                </a:solidFill>
              </a:rPr>
              <a:t> LCMS, .LRN, </a:t>
            </a:r>
            <a:r>
              <a:rPr lang="es-ES" dirty="0" err="1" smtClean="0">
                <a:solidFill>
                  <a:schemeClr val="bg1"/>
                </a:solidFill>
              </a:rPr>
              <a:t>Clix</a:t>
            </a:r>
            <a:r>
              <a:rPr lang="es-ES" dirty="0" smtClean="0">
                <a:solidFill>
                  <a:schemeClr val="bg1"/>
                </a:solidFill>
              </a:rPr>
              <a:t>, </a:t>
            </a:r>
            <a:r>
              <a:rPr lang="es-ES" dirty="0" err="1" smtClean="0">
                <a:solidFill>
                  <a:schemeClr val="bg1"/>
                </a:solidFill>
              </a:rPr>
              <a:t>Crayons</a:t>
            </a:r>
            <a:r>
              <a:rPr lang="es-ES" dirty="0" smtClean="0">
                <a:solidFill>
                  <a:schemeClr val="bg1"/>
                </a:solidFill>
              </a:rPr>
              <a:t>, </a:t>
            </a:r>
          </a:p>
          <a:p>
            <a:pPr>
              <a:defRPr/>
            </a:pPr>
            <a:r>
              <a:rPr lang="es-ES" dirty="0" smtClean="0">
                <a:solidFill>
                  <a:schemeClr val="bg1"/>
                </a:solidFill>
              </a:rPr>
              <a:t>ILIAS, SHAIL, </a:t>
            </a:r>
            <a:r>
              <a:rPr lang="es-ES" dirty="0" err="1" smtClean="0">
                <a:solidFill>
                  <a:schemeClr val="bg1"/>
                </a:solidFill>
              </a:rPr>
              <a:t>Angel</a:t>
            </a:r>
            <a:r>
              <a:rPr lang="es-ES" dirty="0" smtClean="0">
                <a:solidFill>
                  <a:schemeClr val="bg1"/>
                </a:solidFill>
              </a:rPr>
              <a:t> </a:t>
            </a:r>
            <a:r>
              <a:rPr lang="es-ES" dirty="0" err="1" smtClean="0">
                <a:solidFill>
                  <a:schemeClr val="bg1"/>
                </a:solidFill>
              </a:rPr>
              <a:t>Platform</a:t>
            </a:r>
            <a:endParaRPr lang="es-ES" dirty="0">
              <a:solidFill>
                <a:schemeClr val="bg1"/>
              </a:solidFill>
            </a:endParaRPr>
          </a:p>
        </p:txBody>
      </p:sp>
      <p:cxnSp>
        <p:nvCxnSpPr>
          <p:cNvPr id="17" name="16 Conector recto de flecha"/>
          <p:cNvCxnSpPr/>
          <p:nvPr/>
        </p:nvCxnSpPr>
        <p:spPr bwMode="auto">
          <a:xfrm>
            <a:off x="4999038" y="5668963"/>
            <a:ext cx="3000375" cy="158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8" name="17 Elipse"/>
          <p:cNvSpPr/>
          <p:nvPr/>
        </p:nvSpPr>
        <p:spPr bwMode="auto">
          <a:xfrm>
            <a:off x="7126288" y="5143500"/>
            <a:ext cx="357187" cy="357188"/>
          </a:xfrm>
          <a:prstGeom prst="ellipse">
            <a:avLst/>
          </a:prstGeom>
          <a:solidFill>
            <a:schemeClr val="accent4">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grpSp>
        <p:nvGrpSpPr>
          <p:cNvPr id="37" name="36 Grupo"/>
          <p:cNvGrpSpPr/>
          <p:nvPr/>
        </p:nvGrpSpPr>
        <p:grpSpPr>
          <a:xfrm>
            <a:off x="4991796" y="2214554"/>
            <a:ext cx="3223542" cy="1909763"/>
            <a:chOff x="1819275" y="2286000"/>
            <a:chExt cx="3223542" cy="1909763"/>
          </a:xfrm>
        </p:grpSpPr>
        <p:cxnSp>
          <p:nvCxnSpPr>
            <p:cNvPr id="20" name="19 Conector recto de flecha"/>
            <p:cNvCxnSpPr/>
            <p:nvPr/>
          </p:nvCxnSpPr>
          <p:spPr bwMode="auto">
            <a:xfrm rot="5400000" flipH="1" flipV="1">
              <a:off x="1096963" y="3008312"/>
              <a:ext cx="1462088" cy="1746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1" name="43 CuadroTexto"/>
            <p:cNvSpPr txBox="1">
              <a:spLocks noChangeArrowheads="1"/>
            </p:cNvSpPr>
            <p:nvPr/>
          </p:nvSpPr>
          <p:spPr bwMode="auto">
            <a:xfrm>
              <a:off x="1853459" y="3818836"/>
              <a:ext cx="697602" cy="369388"/>
            </a:xfrm>
            <a:prstGeom prst="rect">
              <a:avLst/>
            </a:prstGeom>
            <a:noFill/>
            <a:ln w="9525">
              <a:noFill/>
              <a:miter lim="800000"/>
              <a:headEnd/>
              <a:tailEnd/>
            </a:ln>
          </p:spPr>
          <p:txBody>
            <a:bodyPr wrap="none">
              <a:spAutoFit/>
            </a:bodyPr>
            <a:lstStyle/>
            <a:p>
              <a:r>
                <a:rPr lang="es-ES" altLang="es-ES"/>
                <a:t>2012</a:t>
              </a:r>
            </a:p>
          </p:txBody>
        </p:sp>
        <p:sp>
          <p:nvSpPr>
            <p:cNvPr id="22" name="44 CuadroTexto"/>
            <p:cNvSpPr txBox="1">
              <a:spLocks noChangeArrowheads="1"/>
            </p:cNvSpPr>
            <p:nvPr/>
          </p:nvSpPr>
          <p:spPr bwMode="auto">
            <a:xfrm>
              <a:off x="2836802" y="3816230"/>
              <a:ext cx="697602" cy="369388"/>
            </a:xfrm>
            <a:prstGeom prst="rect">
              <a:avLst/>
            </a:prstGeom>
            <a:noFill/>
            <a:ln w="9525">
              <a:noFill/>
              <a:miter lim="800000"/>
              <a:headEnd/>
              <a:tailEnd/>
            </a:ln>
          </p:spPr>
          <p:txBody>
            <a:bodyPr wrap="none">
              <a:spAutoFit/>
            </a:bodyPr>
            <a:lstStyle/>
            <a:p>
              <a:r>
                <a:rPr lang="es-ES" altLang="es-ES"/>
                <a:t>2013</a:t>
              </a:r>
            </a:p>
          </p:txBody>
        </p:sp>
        <p:sp>
          <p:nvSpPr>
            <p:cNvPr id="23" name="45 CuadroTexto"/>
            <p:cNvSpPr txBox="1">
              <a:spLocks noChangeArrowheads="1"/>
            </p:cNvSpPr>
            <p:nvPr/>
          </p:nvSpPr>
          <p:spPr bwMode="auto">
            <a:xfrm>
              <a:off x="3765463" y="3826375"/>
              <a:ext cx="697602" cy="369388"/>
            </a:xfrm>
            <a:prstGeom prst="rect">
              <a:avLst/>
            </a:prstGeom>
            <a:noFill/>
            <a:ln w="9525">
              <a:noFill/>
              <a:miter lim="800000"/>
              <a:headEnd/>
              <a:tailEnd/>
            </a:ln>
          </p:spPr>
          <p:txBody>
            <a:bodyPr wrap="none">
              <a:spAutoFit/>
            </a:bodyPr>
            <a:lstStyle/>
            <a:p>
              <a:r>
                <a:rPr lang="es-ES" altLang="es-ES"/>
                <a:t>2014</a:t>
              </a:r>
            </a:p>
          </p:txBody>
        </p:sp>
        <p:sp>
          <p:nvSpPr>
            <p:cNvPr id="24" name="23 CuadroTexto"/>
            <p:cNvSpPr txBox="1"/>
            <p:nvPr/>
          </p:nvSpPr>
          <p:spPr bwMode="auto">
            <a:xfrm>
              <a:off x="2105025" y="2311400"/>
              <a:ext cx="2937792" cy="646331"/>
            </a:xfrm>
            <a:prstGeom prst="rect">
              <a:avLst/>
            </a:prstGeom>
            <a:solidFill>
              <a:schemeClr val="accent5">
                <a:lumMod val="75000"/>
              </a:schemeClr>
            </a:solidFill>
            <a:ln>
              <a:solidFill>
                <a:schemeClr val="accent5">
                  <a:lumMod val="20000"/>
                  <a:lumOff val="80000"/>
                </a:schemeClr>
              </a:solidFill>
            </a:ln>
          </p:spPr>
          <p:txBody>
            <a:bodyPr wrap="none">
              <a:spAutoFit/>
            </a:bodyPr>
            <a:lstStyle/>
            <a:p>
              <a:pPr>
                <a:defRPr/>
              </a:pPr>
              <a:r>
                <a:rPr lang="es-ES" dirty="0" err="1" smtClean="0">
                  <a:solidFill>
                    <a:schemeClr val="bg1"/>
                  </a:solidFill>
                </a:rPr>
                <a:t>openHPI</a:t>
              </a:r>
              <a:r>
                <a:rPr lang="es-ES" dirty="0" smtClean="0">
                  <a:solidFill>
                    <a:schemeClr val="bg1"/>
                  </a:solidFill>
                </a:rPr>
                <a:t>, MOOEP, AMOL, </a:t>
              </a:r>
            </a:p>
            <a:p>
              <a:pPr>
                <a:defRPr/>
              </a:pPr>
              <a:r>
                <a:rPr lang="es-ES" dirty="0" err="1" smtClean="0">
                  <a:solidFill>
                    <a:schemeClr val="bg1"/>
                  </a:solidFill>
                </a:rPr>
                <a:t>Coursera</a:t>
              </a:r>
              <a:r>
                <a:rPr lang="es-ES" dirty="0" smtClean="0">
                  <a:solidFill>
                    <a:schemeClr val="bg1"/>
                  </a:solidFill>
                </a:rPr>
                <a:t>, </a:t>
              </a:r>
              <a:r>
                <a:rPr lang="es-ES" dirty="0" err="1" smtClean="0">
                  <a:solidFill>
                    <a:schemeClr val="bg1"/>
                  </a:solidFill>
                </a:rPr>
                <a:t>Khan</a:t>
              </a:r>
              <a:r>
                <a:rPr lang="es-ES" dirty="0" smtClean="0">
                  <a:solidFill>
                    <a:schemeClr val="bg1"/>
                  </a:solidFill>
                </a:rPr>
                <a:t> </a:t>
              </a:r>
              <a:r>
                <a:rPr lang="es-ES" dirty="0" err="1" smtClean="0">
                  <a:solidFill>
                    <a:schemeClr val="bg1"/>
                  </a:solidFill>
                </a:rPr>
                <a:t>Academy</a:t>
              </a:r>
              <a:endParaRPr lang="es-ES" dirty="0">
                <a:solidFill>
                  <a:schemeClr val="bg1"/>
                </a:solidFill>
              </a:endParaRPr>
            </a:p>
          </p:txBody>
        </p:sp>
        <p:cxnSp>
          <p:nvCxnSpPr>
            <p:cNvPr id="25" name="24 Conector recto de flecha"/>
            <p:cNvCxnSpPr/>
            <p:nvPr/>
          </p:nvCxnSpPr>
          <p:spPr bwMode="auto">
            <a:xfrm>
              <a:off x="1836738" y="3740150"/>
              <a:ext cx="3000375"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6" name="25 Elipse"/>
            <p:cNvSpPr/>
            <p:nvPr/>
          </p:nvSpPr>
          <p:spPr bwMode="auto">
            <a:xfrm>
              <a:off x="3051175" y="3214688"/>
              <a:ext cx="357188" cy="357187"/>
            </a:xfrm>
            <a:prstGeom prst="ellipse">
              <a:avLst/>
            </a:prstGeom>
            <a:solidFill>
              <a:schemeClr val="accent5">
                <a:lumMod val="75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grpSp>
      <p:cxnSp>
        <p:nvCxnSpPr>
          <p:cNvPr id="28" name="27 Conector recto de flecha"/>
          <p:cNvCxnSpPr/>
          <p:nvPr/>
        </p:nvCxnSpPr>
        <p:spPr bwMode="auto">
          <a:xfrm rot="5400000" flipH="1" flipV="1">
            <a:off x="3760787" y="982651"/>
            <a:ext cx="1462087" cy="1746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9" name="25 CuadroTexto"/>
          <p:cNvSpPr txBox="1">
            <a:spLocks noChangeArrowheads="1"/>
          </p:cNvSpPr>
          <p:nvPr/>
        </p:nvSpPr>
        <p:spPr bwMode="auto">
          <a:xfrm>
            <a:off x="4517285" y="1793173"/>
            <a:ext cx="697622" cy="369388"/>
          </a:xfrm>
          <a:prstGeom prst="rect">
            <a:avLst/>
          </a:prstGeom>
          <a:noFill/>
          <a:ln w="9525">
            <a:noFill/>
            <a:miter lim="800000"/>
            <a:headEnd/>
            <a:tailEnd/>
          </a:ln>
        </p:spPr>
        <p:txBody>
          <a:bodyPr wrap="none">
            <a:spAutoFit/>
          </a:bodyPr>
          <a:lstStyle/>
          <a:p>
            <a:r>
              <a:rPr lang="es-ES" altLang="es-ES"/>
              <a:t>2012</a:t>
            </a:r>
          </a:p>
        </p:txBody>
      </p:sp>
      <p:sp>
        <p:nvSpPr>
          <p:cNvPr id="30" name="26 CuadroTexto"/>
          <p:cNvSpPr txBox="1">
            <a:spLocks noChangeArrowheads="1"/>
          </p:cNvSpPr>
          <p:nvPr/>
        </p:nvSpPr>
        <p:spPr bwMode="auto">
          <a:xfrm>
            <a:off x="5500657" y="1790567"/>
            <a:ext cx="697622" cy="369388"/>
          </a:xfrm>
          <a:prstGeom prst="rect">
            <a:avLst/>
          </a:prstGeom>
          <a:noFill/>
          <a:ln w="9525">
            <a:noFill/>
            <a:miter lim="800000"/>
            <a:headEnd/>
            <a:tailEnd/>
          </a:ln>
        </p:spPr>
        <p:txBody>
          <a:bodyPr wrap="none">
            <a:spAutoFit/>
          </a:bodyPr>
          <a:lstStyle/>
          <a:p>
            <a:r>
              <a:rPr lang="es-ES" altLang="es-ES"/>
              <a:t>2013</a:t>
            </a:r>
          </a:p>
        </p:txBody>
      </p:sp>
      <p:sp>
        <p:nvSpPr>
          <p:cNvPr id="31" name="27 CuadroTexto"/>
          <p:cNvSpPr txBox="1">
            <a:spLocks noChangeArrowheads="1"/>
          </p:cNvSpPr>
          <p:nvPr/>
        </p:nvSpPr>
        <p:spPr bwMode="auto">
          <a:xfrm>
            <a:off x="6429344" y="1800712"/>
            <a:ext cx="697622" cy="369388"/>
          </a:xfrm>
          <a:prstGeom prst="rect">
            <a:avLst/>
          </a:prstGeom>
          <a:noFill/>
          <a:ln w="9525">
            <a:noFill/>
            <a:miter lim="800000"/>
            <a:headEnd/>
            <a:tailEnd/>
          </a:ln>
        </p:spPr>
        <p:txBody>
          <a:bodyPr wrap="none">
            <a:spAutoFit/>
          </a:bodyPr>
          <a:lstStyle/>
          <a:p>
            <a:r>
              <a:rPr lang="es-ES" altLang="es-ES"/>
              <a:t>2014</a:t>
            </a:r>
          </a:p>
        </p:txBody>
      </p:sp>
      <p:sp>
        <p:nvSpPr>
          <p:cNvPr id="32" name="31 Elipse"/>
          <p:cNvSpPr/>
          <p:nvPr/>
        </p:nvSpPr>
        <p:spPr bwMode="auto">
          <a:xfrm>
            <a:off x="5857875" y="1189025"/>
            <a:ext cx="357187" cy="357188"/>
          </a:xfrm>
          <a:prstGeom prst="ellipse">
            <a:avLst/>
          </a:prstGeom>
          <a:solidFill>
            <a:schemeClr val="accent3">
              <a:lumMod val="75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sp>
        <p:nvSpPr>
          <p:cNvPr id="33" name="32 CuadroTexto"/>
          <p:cNvSpPr txBox="1"/>
          <p:nvPr/>
        </p:nvSpPr>
        <p:spPr bwMode="auto">
          <a:xfrm>
            <a:off x="5626080" y="312703"/>
            <a:ext cx="946184" cy="369332"/>
          </a:xfrm>
          <a:prstGeom prst="rect">
            <a:avLst/>
          </a:prstGeom>
          <a:solidFill>
            <a:schemeClr val="accent3">
              <a:lumMod val="75000"/>
            </a:schemeClr>
          </a:solidFill>
          <a:ln>
            <a:solidFill>
              <a:schemeClr val="accent3">
                <a:lumMod val="20000"/>
                <a:lumOff val="80000"/>
              </a:schemeClr>
            </a:solidFill>
          </a:ln>
        </p:spPr>
        <p:txBody>
          <a:bodyPr wrap="square">
            <a:spAutoFit/>
          </a:bodyPr>
          <a:lstStyle/>
          <a:p>
            <a:pPr>
              <a:defRPr/>
            </a:pPr>
            <a:r>
              <a:rPr lang="es-ES" dirty="0" err="1" smtClean="0">
                <a:solidFill>
                  <a:schemeClr val="bg1"/>
                </a:solidFill>
              </a:rPr>
              <a:t>Moodle</a:t>
            </a:r>
            <a:endParaRPr lang="es-ES" dirty="0">
              <a:solidFill>
                <a:schemeClr val="bg1"/>
              </a:solidFill>
            </a:endParaRPr>
          </a:p>
        </p:txBody>
      </p:sp>
      <p:cxnSp>
        <p:nvCxnSpPr>
          <p:cNvPr id="34" name="33 Conector recto de flecha"/>
          <p:cNvCxnSpPr/>
          <p:nvPr/>
        </p:nvCxnSpPr>
        <p:spPr bwMode="auto">
          <a:xfrm>
            <a:off x="4500562" y="1714488"/>
            <a:ext cx="3000375" cy="158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36" name="35 Elipse"/>
          <p:cNvSpPr/>
          <p:nvPr/>
        </p:nvSpPr>
        <p:spPr bwMode="auto">
          <a:xfrm>
            <a:off x="6643705" y="1198658"/>
            <a:ext cx="357187" cy="357188"/>
          </a:xfrm>
          <a:prstGeom prst="ellipse">
            <a:avLst/>
          </a:prstGeom>
          <a:solidFill>
            <a:schemeClr val="accent3">
              <a:lumMod val="75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cxnSp>
        <p:nvCxnSpPr>
          <p:cNvPr id="39" name="38 Conector recto de flecha"/>
          <p:cNvCxnSpPr/>
          <p:nvPr/>
        </p:nvCxnSpPr>
        <p:spPr bwMode="auto">
          <a:xfrm rot="5400000" flipH="1" flipV="1">
            <a:off x="63474" y="3722684"/>
            <a:ext cx="1462088" cy="1746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0" name="43 CuadroTexto"/>
          <p:cNvSpPr txBox="1">
            <a:spLocks noChangeArrowheads="1"/>
          </p:cNvSpPr>
          <p:nvPr/>
        </p:nvSpPr>
        <p:spPr bwMode="auto">
          <a:xfrm>
            <a:off x="819970" y="4533208"/>
            <a:ext cx="697602" cy="369388"/>
          </a:xfrm>
          <a:prstGeom prst="rect">
            <a:avLst/>
          </a:prstGeom>
          <a:noFill/>
          <a:ln w="9525">
            <a:noFill/>
            <a:miter lim="800000"/>
            <a:headEnd/>
            <a:tailEnd/>
          </a:ln>
        </p:spPr>
        <p:txBody>
          <a:bodyPr wrap="none">
            <a:spAutoFit/>
          </a:bodyPr>
          <a:lstStyle/>
          <a:p>
            <a:r>
              <a:rPr lang="es-ES" altLang="es-ES"/>
              <a:t>2012</a:t>
            </a:r>
          </a:p>
        </p:txBody>
      </p:sp>
      <p:sp>
        <p:nvSpPr>
          <p:cNvPr id="41" name="44 CuadroTexto"/>
          <p:cNvSpPr txBox="1">
            <a:spLocks noChangeArrowheads="1"/>
          </p:cNvSpPr>
          <p:nvPr/>
        </p:nvSpPr>
        <p:spPr bwMode="auto">
          <a:xfrm>
            <a:off x="1803313" y="4530602"/>
            <a:ext cx="697602" cy="369388"/>
          </a:xfrm>
          <a:prstGeom prst="rect">
            <a:avLst/>
          </a:prstGeom>
          <a:noFill/>
          <a:ln w="9525">
            <a:noFill/>
            <a:miter lim="800000"/>
            <a:headEnd/>
            <a:tailEnd/>
          </a:ln>
        </p:spPr>
        <p:txBody>
          <a:bodyPr wrap="none">
            <a:spAutoFit/>
          </a:bodyPr>
          <a:lstStyle/>
          <a:p>
            <a:r>
              <a:rPr lang="es-ES" altLang="es-ES"/>
              <a:t>2013</a:t>
            </a:r>
          </a:p>
        </p:txBody>
      </p:sp>
      <p:sp>
        <p:nvSpPr>
          <p:cNvPr id="42" name="45 CuadroTexto"/>
          <p:cNvSpPr txBox="1">
            <a:spLocks noChangeArrowheads="1"/>
          </p:cNvSpPr>
          <p:nvPr/>
        </p:nvSpPr>
        <p:spPr bwMode="auto">
          <a:xfrm>
            <a:off x="2731974" y="4540747"/>
            <a:ext cx="697602" cy="369388"/>
          </a:xfrm>
          <a:prstGeom prst="rect">
            <a:avLst/>
          </a:prstGeom>
          <a:noFill/>
          <a:ln w="9525">
            <a:noFill/>
            <a:miter lim="800000"/>
            <a:headEnd/>
            <a:tailEnd/>
          </a:ln>
        </p:spPr>
        <p:txBody>
          <a:bodyPr wrap="none">
            <a:spAutoFit/>
          </a:bodyPr>
          <a:lstStyle/>
          <a:p>
            <a:r>
              <a:rPr lang="es-ES" altLang="es-ES"/>
              <a:t>2014</a:t>
            </a:r>
          </a:p>
        </p:txBody>
      </p:sp>
      <p:sp>
        <p:nvSpPr>
          <p:cNvPr id="43" name="42 CuadroTexto"/>
          <p:cNvSpPr txBox="1"/>
          <p:nvPr/>
        </p:nvSpPr>
        <p:spPr bwMode="auto">
          <a:xfrm>
            <a:off x="1071536" y="2571744"/>
            <a:ext cx="3540456" cy="923330"/>
          </a:xfrm>
          <a:prstGeom prst="rect">
            <a:avLst/>
          </a:prstGeom>
          <a:solidFill>
            <a:schemeClr val="accent2">
              <a:lumMod val="75000"/>
            </a:schemeClr>
          </a:solidFill>
          <a:ln>
            <a:solidFill>
              <a:schemeClr val="accent2">
                <a:lumMod val="20000"/>
                <a:lumOff val="80000"/>
              </a:schemeClr>
            </a:solidFill>
          </a:ln>
        </p:spPr>
        <p:txBody>
          <a:bodyPr wrap="none">
            <a:spAutoFit/>
          </a:bodyPr>
          <a:lstStyle/>
          <a:p>
            <a:pPr>
              <a:defRPr/>
            </a:pPr>
            <a:r>
              <a:rPr lang="es-ES" dirty="0" smtClean="0">
                <a:solidFill>
                  <a:schemeClr val="bg1"/>
                </a:solidFill>
              </a:rPr>
              <a:t>MASPLANG, INSPIRE, </a:t>
            </a:r>
            <a:r>
              <a:rPr lang="es-ES" dirty="0" err="1" smtClean="0">
                <a:solidFill>
                  <a:schemeClr val="bg1"/>
                </a:solidFill>
              </a:rPr>
              <a:t>iWeaver</a:t>
            </a:r>
            <a:r>
              <a:rPr lang="es-ES" dirty="0" smtClean="0">
                <a:solidFill>
                  <a:schemeClr val="bg1"/>
                </a:solidFill>
              </a:rPr>
              <a:t>,</a:t>
            </a:r>
          </a:p>
          <a:p>
            <a:pPr>
              <a:defRPr/>
            </a:pPr>
            <a:r>
              <a:rPr lang="es-ES" dirty="0" smtClean="0">
                <a:solidFill>
                  <a:schemeClr val="bg1"/>
                </a:solidFill>
              </a:rPr>
              <a:t>TANGOW, AHA!, </a:t>
            </a:r>
            <a:r>
              <a:rPr lang="es-ES" dirty="0" err="1" smtClean="0">
                <a:solidFill>
                  <a:schemeClr val="bg1"/>
                </a:solidFill>
              </a:rPr>
              <a:t>eTeacher</a:t>
            </a:r>
            <a:r>
              <a:rPr lang="es-ES" dirty="0" smtClean="0">
                <a:solidFill>
                  <a:schemeClr val="bg1"/>
                </a:solidFill>
              </a:rPr>
              <a:t>, </a:t>
            </a:r>
          </a:p>
          <a:p>
            <a:pPr>
              <a:defRPr/>
            </a:pPr>
            <a:r>
              <a:rPr lang="es-ES" dirty="0" smtClean="0">
                <a:solidFill>
                  <a:schemeClr val="bg1"/>
                </a:solidFill>
              </a:rPr>
              <a:t>WELSA, </a:t>
            </a:r>
            <a:r>
              <a:rPr lang="es-ES" dirty="0" err="1" smtClean="0">
                <a:solidFill>
                  <a:schemeClr val="bg1"/>
                </a:solidFill>
              </a:rPr>
              <a:t>Protus</a:t>
            </a:r>
            <a:r>
              <a:rPr lang="es-ES" dirty="0" smtClean="0">
                <a:solidFill>
                  <a:schemeClr val="bg1"/>
                </a:solidFill>
              </a:rPr>
              <a:t>, </a:t>
            </a:r>
            <a:r>
              <a:rPr lang="es-ES" dirty="0" err="1" smtClean="0">
                <a:solidFill>
                  <a:schemeClr val="bg1"/>
                </a:solidFill>
              </a:rPr>
              <a:t>LearnFit</a:t>
            </a:r>
            <a:endParaRPr lang="es-ES" dirty="0">
              <a:solidFill>
                <a:schemeClr val="bg1"/>
              </a:solidFill>
            </a:endParaRPr>
          </a:p>
        </p:txBody>
      </p:sp>
      <p:cxnSp>
        <p:nvCxnSpPr>
          <p:cNvPr id="44" name="43 Conector recto de flecha"/>
          <p:cNvCxnSpPr/>
          <p:nvPr/>
        </p:nvCxnSpPr>
        <p:spPr bwMode="auto">
          <a:xfrm>
            <a:off x="803249" y="4454522"/>
            <a:ext cx="3000375"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5" name="44 Elipse"/>
          <p:cNvSpPr/>
          <p:nvPr/>
        </p:nvSpPr>
        <p:spPr bwMode="auto">
          <a:xfrm>
            <a:off x="1000100" y="3929060"/>
            <a:ext cx="357188" cy="357187"/>
          </a:xfrm>
          <a:prstGeom prst="ellipse">
            <a:avLst/>
          </a:prstGeom>
          <a:solidFill>
            <a:schemeClr val="accent2">
              <a:lumMod val="75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1</a:t>
            </a: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Panorama de la revisión bibliográfica</a:t>
            </a:r>
            <a:endParaRPr lang="es-ES" dirty="0"/>
          </a:p>
        </p:txBody>
      </p:sp>
      <p:grpSp>
        <p:nvGrpSpPr>
          <p:cNvPr id="13" name="12 Grupo"/>
          <p:cNvGrpSpPr/>
          <p:nvPr/>
        </p:nvGrpSpPr>
        <p:grpSpPr>
          <a:xfrm>
            <a:off x="214282" y="1857364"/>
            <a:ext cx="2950961" cy="3643338"/>
            <a:chOff x="214282" y="1857364"/>
            <a:chExt cx="2950961" cy="3643338"/>
          </a:xfrm>
        </p:grpSpPr>
        <p:sp>
          <p:nvSpPr>
            <p:cNvPr id="11" name="10 Elipse"/>
            <p:cNvSpPr/>
            <p:nvPr/>
          </p:nvSpPr>
          <p:spPr>
            <a:xfrm>
              <a:off x="214282" y="1857364"/>
              <a:ext cx="2928958" cy="3643338"/>
            </a:xfrm>
            <a:prstGeom prst="ellipse">
              <a:avLst/>
            </a:prstGeom>
            <a:solidFill>
              <a:schemeClr val="accent1">
                <a:lumMod val="20000"/>
                <a:lumOff val="80000"/>
                <a:alpha val="41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3 CuadroTexto"/>
            <p:cNvSpPr txBox="1"/>
            <p:nvPr/>
          </p:nvSpPr>
          <p:spPr>
            <a:xfrm>
              <a:off x="357158" y="2071678"/>
              <a:ext cx="2702406" cy="646331"/>
            </a:xfrm>
            <a:prstGeom prst="rect">
              <a:avLst/>
            </a:prstGeom>
            <a:noFill/>
          </p:spPr>
          <p:txBody>
            <a:bodyPr wrap="none" rtlCol="0">
              <a:spAutoFit/>
            </a:bodyPr>
            <a:lstStyle/>
            <a:p>
              <a:r>
                <a:rPr lang="es-ES" b="1" dirty="0" smtClean="0"/>
                <a:t>Estilos de Aprendizaje </a:t>
              </a:r>
            </a:p>
            <a:p>
              <a:r>
                <a:rPr lang="es-ES" b="1" dirty="0" smtClean="0"/>
                <a:t>en MOOC</a:t>
              </a:r>
              <a:endParaRPr lang="es-ES" b="1" dirty="0"/>
            </a:p>
          </p:txBody>
        </p:sp>
        <p:sp>
          <p:nvSpPr>
            <p:cNvPr id="6" name="5 CuadroTexto"/>
            <p:cNvSpPr txBox="1"/>
            <p:nvPr/>
          </p:nvSpPr>
          <p:spPr>
            <a:xfrm>
              <a:off x="428596" y="3000372"/>
              <a:ext cx="2736647" cy="2308324"/>
            </a:xfrm>
            <a:prstGeom prst="rect">
              <a:avLst/>
            </a:prstGeom>
            <a:noFill/>
          </p:spPr>
          <p:txBody>
            <a:bodyPr wrap="none" rtlCol="0">
              <a:spAutoFit/>
            </a:bodyPr>
            <a:lstStyle/>
            <a:p>
              <a:r>
                <a:rPr lang="es-ES" b="1" dirty="0" err="1" smtClean="0"/>
                <a:t>Alshammari</a:t>
              </a:r>
              <a:r>
                <a:rPr lang="es-ES" b="1" dirty="0" smtClean="0"/>
                <a:t> et </a:t>
              </a:r>
              <a:r>
                <a:rPr lang="es-ES" b="1" dirty="0" err="1" smtClean="0"/>
                <a:t>all</a:t>
              </a:r>
              <a:r>
                <a:rPr lang="es-ES" b="1" dirty="0" smtClean="0"/>
                <a:t>, 2012</a:t>
              </a:r>
            </a:p>
            <a:p>
              <a:endParaRPr lang="es-ES" dirty="0"/>
            </a:p>
            <a:p>
              <a:r>
                <a:rPr lang="es-ES" dirty="0" smtClean="0"/>
                <a:t>El-</a:t>
              </a:r>
              <a:r>
                <a:rPr lang="es-ES" dirty="0" err="1" smtClean="0"/>
                <a:t>Hmoudova</a:t>
              </a:r>
              <a:r>
                <a:rPr lang="es-ES" dirty="0" smtClean="0"/>
                <a:t>, 2014</a:t>
              </a:r>
            </a:p>
            <a:p>
              <a:endParaRPr lang="es-ES" dirty="0"/>
            </a:p>
            <a:p>
              <a:r>
                <a:rPr lang="es-ES" dirty="0" err="1" smtClean="0"/>
                <a:t>Huxley</a:t>
              </a:r>
              <a:r>
                <a:rPr lang="es-ES" dirty="0" smtClean="0"/>
                <a:t> &amp; </a:t>
              </a:r>
              <a:r>
                <a:rPr lang="es-ES" dirty="0" err="1" smtClean="0"/>
                <a:t>Peacey</a:t>
              </a:r>
              <a:r>
                <a:rPr lang="es-ES" dirty="0" smtClean="0"/>
                <a:t>, 2014</a:t>
              </a:r>
            </a:p>
            <a:p>
              <a:endParaRPr lang="es-ES" dirty="0"/>
            </a:p>
            <a:p>
              <a:r>
                <a:rPr lang="es-ES" dirty="0" smtClean="0"/>
                <a:t>SAGE, 2014</a:t>
              </a:r>
            </a:p>
            <a:p>
              <a:endParaRPr lang="es-ES" dirty="0"/>
            </a:p>
          </p:txBody>
        </p:sp>
      </p:grpSp>
      <p:grpSp>
        <p:nvGrpSpPr>
          <p:cNvPr id="14" name="13 Grupo"/>
          <p:cNvGrpSpPr/>
          <p:nvPr/>
        </p:nvGrpSpPr>
        <p:grpSpPr>
          <a:xfrm>
            <a:off x="6000760" y="1285860"/>
            <a:ext cx="3053781" cy="5252813"/>
            <a:chOff x="6000760" y="1285860"/>
            <a:chExt cx="3053781" cy="5252813"/>
          </a:xfrm>
        </p:grpSpPr>
        <p:sp>
          <p:nvSpPr>
            <p:cNvPr id="12" name="11 Elipse"/>
            <p:cNvSpPr/>
            <p:nvPr/>
          </p:nvSpPr>
          <p:spPr>
            <a:xfrm>
              <a:off x="6000760" y="1285860"/>
              <a:ext cx="2928958" cy="4929222"/>
            </a:xfrm>
            <a:prstGeom prst="ellipse">
              <a:avLst/>
            </a:prstGeom>
            <a:solidFill>
              <a:schemeClr val="accent6">
                <a:lumMod val="20000"/>
                <a:lumOff val="80000"/>
                <a:alpha val="41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6266392" y="1643050"/>
              <a:ext cx="2544286" cy="646331"/>
            </a:xfrm>
            <a:prstGeom prst="rect">
              <a:avLst/>
            </a:prstGeom>
            <a:noFill/>
          </p:spPr>
          <p:txBody>
            <a:bodyPr wrap="none" rtlCol="0">
              <a:spAutoFit/>
            </a:bodyPr>
            <a:lstStyle/>
            <a:p>
              <a:r>
                <a:rPr lang="es-ES" b="1" dirty="0" smtClean="0"/>
                <a:t>Sistemas adaptativos</a:t>
              </a:r>
            </a:p>
            <a:p>
              <a:r>
                <a:rPr lang="es-ES" b="1" dirty="0" smtClean="0"/>
                <a:t>en MOOC</a:t>
              </a:r>
              <a:endParaRPr lang="es-ES" b="1" dirty="0"/>
            </a:p>
          </p:txBody>
        </p:sp>
        <p:sp>
          <p:nvSpPr>
            <p:cNvPr id="7" name="6 CuadroTexto"/>
            <p:cNvSpPr txBox="1"/>
            <p:nvPr/>
          </p:nvSpPr>
          <p:spPr>
            <a:xfrm>
              <a:off x="6279358" y="2568355"/>
              <a:ext cx="2775183" cy="3970318"/>
            </a:xfrm>
            <a:prstGeom prst="rect">
              <a:avLst/>
            </a:prstGeom>
            <a:noFill/>
          </p:spPr>
          <p:txBody>
            <a:bodyPr wrap="none" rtlCol="0">
              <a:spAutoFit/>
            </a:bodyPr>
            <a:lstStyle/>
            <a:p>
              <a:r>
                <a:rPr lang="es-ES" b="1" dirty="0" err="1" smtClean="0"/>
                <a:t>Bansal</a:t>
              </a:r>
              <a:r>
                <a:rPr lang="es-ES" b="1" dirty="0" smtClean="0"/>
                <a:t>, 2013</a:t>
              </a:r>
            </a:p>
            <a:p>
              <a:endParaRPr lang="es-ES" dirty="0" smtClean="0"/>
            </a:p>
            <a:p>
              <a:r>
                <a:rPr lang="es-ES" dirty="0" err="1" smtClean="0"/>
                <a:t>Birari</a:t>
              </a:r>
              <a:r>
                <a:rPr lang="es-ES" dirty="0" smtClean="0"/>
                <a:t>, 2014</a:t>
              </a:r>
            </a:p>
            <a:p>
              <a:endParaRPr lang="es-ES" dirty="0"/>
            </a:p>
            <a:p>
              <a:r>
                <a:rPr lang="es-ES" dirty="0" err="1" smtClean="0"/>
                <a:t>Sephus</a:t>
              </a:r>
              <a:r>
                <a:rPr lang="es-ES" dirty="0" smtClean="0"/>
                <a:t> et </a:t>
              </a:r>
              <a:r>
                <a:rPr lang="es-ES" dirty="0" err="1" smtClean="0"/>
                <a:t>all</a:t>
              </a:r>
              <a:r>
                <a:rPr lang="es-ES" dirty="0" smtClean="0"/>
                <a:t>, 2013</a:t>
              </a:r>
            </a:p>
            <a:p>
              <a:endParaRPr lang="es-ES" dirty="0"/>
            </a:p>
            <a:p>
              <a:r>
                <a:rPr lang="es-ES" dirty="0" err="1" smtClean="0"/>
                <a:t>Szafir</a:t>
              </a:r>
              <a:r>
                <a:rPr lang="es-ES" dirty="0" smtClean="0"/>
                <a:t> &amp; </a:t>
              </a:r>
              <a:r>
                <a:rPr lang="es-ES" dirty="0" err="1" smtClean="0"/>
                <a:t>Mutlu</a:t>
              </a:r>
              <a:r>
                <a:rPr lang="es-ES" dirty="0" smtClean="0"/>
                <a:t> 2013</a:t>
              </a:r>
            </a:p>
            <a:p>
              <a:endParaRPr lang="es-ES" dirty="0"/>
            </a:p>
            <a:p>
              <a:r>
                <a:rPr lang="es-ES" dirty="0" err="1" smtClean="0"/>
                <a:t>Srikant</a:t>
              </a:r>
              <a:r>
                <a:rPr lang="es-ES" dirty="0" smtClean="0"/>
                <a:t> &amp; </a:t>
              </a:r>
              <a:r>
                <a:rPr lang="es-ES" dirty="0" err="1" smtClean="0"/>
                <a:t>Aggarwal</a:t>
              </a:r>
              <a:r>
                <a:rPr lang="es-ES" dirty="0" smtClean="0"/>
                <a:t>, 2014</a:t>
              </a:r>
            </a:p>
            <a:p>
              <a:endParaRPr lang="es-ES" dirty="0"/>
            </a:p>
            <a:p>
              <a:r>
                <a:rPr lang="es-ES" dirty="0" smtClean="0"/>
                <a:t>Lee et </a:t>
              </a:r>
              <a:r>
                <a:rPr lang="es-ES" dirty="0" err="1" smtClean="0"/>
                <a:t>all</a:t>
              </a:r>
              <a:r>
                <a:rPr lang="es-ES" dirty="0" smtClean="0"/>
                <a:t>, 2014</a:t>
              </a:r>
            </a:p>
            <a:p>
              <a:endParaRPr lang="es-ES" dirty="0"/>
            </a:p>
            <a:p>
              <a:r>
                <a:rPr lang="es-ES" dirty="0" smtClean="0"/>
                <a:t>EMNLP, 2014</a:t>
              </a:r>
            </a:p>
            <a:p>
              <a:endParaRPr lang="es-ES" dirty="0"/>
            </a:p>
          </p:txBody>
        </p:sp>
      </p:grpSp>
      <p:grpSp>
        <p:nvGrpSpPr>
          <p:cNvPr id="20" name="19 Grupo"/>
          <p:cNvGrpSpPr/>
          <p:nvPr/>
        </p:nvGrpSpPr>
        <p:grpSpPr>
          <a:xfrm>
            <a:off x="581056" y="2186509"/>
            <a:ext cx="7665098" cy="2742689"/>
            <a:chOff x="581056" y="2186509"/>
            <a:chExt cx="7665098" cy="2742689"/>
          </a:xfrm>
        </p:grpSpPr>
        <p:sp>
          <p:nvSpPr>
            <p:cNvPr id="19" name="18 Elipse"/>
            <p:cNvSpPr/>
            <p:nvPr/>
          </p:nvSpPr>
          <p:spPr>
            <a:xfrm rot="13957901">
              <a:off x="4479325" y="248415"/>
              <a:ext cx="1828736" cy="5704923"/>
            </a:xfrm>
            <a:prstGeom prst="ellipse">
              <a:avLst/>
            </a:prstGeom>
            <a:solidFill>
              <a:schemeClr val="accent4">
                <a:lumMod val="40000"/>
                <a:lumOff val="60000"/>
                <a:alpha val="29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Elipse"/>
            <p:cNvSpPr/>
            <p:nvPr/>
          </p:nvSpPr>
          <p:spPr>
            <a:xfrm rot="7442414">
              <a:off x="2519150" y="321212"/>
              <a:ext cx="1828736" cy="5704923"/>
            </a:xfrm>
            <a:prstGeom prst="ellipse">
              <a:avLst/>
            </a:prstGeom>
            <a:solidFill>
              <a:schemeClr val="accent5">
                <a:lumMod val="60000"/>
                <a:lumOff val="40000"/>
                <a:alpha val="29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CuadroTexto"/>
            <p:cNvSpPr txBox="1"/>
            <p:nvPr/>
          </p:nvSpPr>
          <p:spPr>
            <a:xfrm>
              <a:off x="3282444" y="3174872"/>
              <a:ext cx="2646878" cy="1754326"/>
            </a:xfrm>
            <a:prstGeom prst="rect">
              <a:avLst/>
            </a:prstGeom>
            <a:noFill/>
          </p:spPr>
          <p:txBody>
            <a:bodyPr wrap="none" rtlCol="0">
              <a:spAutoFit/>
            </a:bodyPr>
            <a:lstStyle/>
            <a:p>
              <a:pPr algn="ctr"/>
              <a:r>
                <a:rPr lang="es-ES" b="1" dirty="0" err="1" smtClean="0"/>
                <a:t>Sonwalkar</a:t>
              </a:r>
              <a:r>
                <a:rPr lang="es-ES" b="1" dirty="0" smtClean="0"/>
                <a:t>, 2013</a:t>
              </a:r>
            </a:p>
            <a:p>
              <a:pPr algn="ctr"/>
              <a:endParaRPr lang="es-ES" b="1" dirty="0" smtClean="0"/>
            </a:p>
            <a:p>
              <a:pPr algn="ctr"/>
              <a:r>
                <a:rPr lang="es-ES" b="1" dirty="0" err="1" smtClean="0"/>
                <a:t>Fasihuddin</a:t>
              </a:r>
              <a:r>
                <a:rPr lang="es-ES" b="1" dirty="0" smtClean="0"/>
                <a:t> et </a:t>
              </a:r>
              <a:r>
                <a:rPr lang="es-ES" b="1" dirty="0" err="1" smtClean="0"/>
                <a:t>all</a:t>
              </a:r>
              <a:r>
                <a:rPr lang="es-ES" b="1" dirty="0" smtClean="0"/>
                <a:t>, 2014</a:t>
              </a:r>
            </a:p>
            <a:p>
              <a:pPr algn="ctr"/>
              <a:endParaRPr lang="es-ES" dirty="0"/>
            </a:p>
            <a:p>
              <a:pPr algn="ctr"/>
              <a:r>
                <a:rPr lang="es-ES" dirty="0" err="1" smtClean="0"/>
                <a:t>Grünewald</a:t>
              </a:r>
              <a:r>
                <a:rPr lang="es-ES" dirty="0" smtClean="0"/>
                <a:t> et </a:t>
              </a:r>
              <a:r>
                <a:rPr lang="es-ES" dirty="0" err="1" smtClean="0"/>
                <a:t>all</a:t>
              </a:r>
              <a:r>
                <a:rPr lang="es-ES" dirty="0" smtClean="0"/>
                <a:t>, 2013 </a:t>
              </a:r>
            </a:p>
            <a:p>
              <a:endParaRPr lang="es-ES" dirty="0"/>
            </a:p>
          </p:txBody>
        </p:sp>
      </p:gr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1000" fill="hold"/>
                                        <p:tgtEl>
                                          <p:spTgt spid="14"/>
                                        </p:tgtEl>
                                        <p:attrNameLst>
                                          <p:attrName>ppt_w</p:attrName>
                                        </p:attrNameLst>
                                      </p:cBhvr>
                                      <p:tavLst>
                                        <p:tav tm="0">
                                          <p:val>
                                            <p:fltVal val="0"/>
                                          </p:val>
                                        </p:tav>
                                        <p:tav tm="100000">
                                          <p:val>
                                            <p:strVal val="#ppt_w"/>
                                          </p:val>
                                        </p:tav>
                                      </p:tavLst>
                                    </p:anim>
                                    <p:anim calcmode="lin" valueType="num">
                                      <p:cBhvr>
                                        <p:cTn id="14" dur="1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1000" fill="hold"/>
                                        <p:tgtEl>
                                          <p:spTgt spid="20"/>
                                        </p:tgtEl>
                                        <p:attrNameLst>
                                          <p:attrName>ppt_w</p:attrName>
                                        </p:attrNameLst>
                                      </p:cBhvr>
                                      <p:tavLst>
                                        <p:tav tm="0">
                                          <p:val>
                                            <p:fltVal val="0"/>
                                          </p:val>
                                        </p:tav>
                                        <p:tav tm="100000">
                                          <p:val>
                                            <p:strVal val="#ppt_w"/>
                                          </p:val>
                                        </p:tav>
                                      </p:tavLst>
                                    </p:anim>
                                    <p:anim calcmode="lin" valueType="num">
                                      <p:cBhvr>
                                        <p:cTn id="20" dur="1000" fill="hold"/>
                                        <p:tgtEl>
                                          <p:spTgt spid="2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Título"/>
          <p:cNvSpPr>
            <a:spLocks noGrp="1"/>
          </p:cNvSpPr>
          <p:nvPr>
            <p:ph type="title"/>
          </p:nvPr>
        </p:nvSpPr>
        <p:spPr/>
        <p:txBody>
          <a:bodyPr/>
          <a:lstStyle/>
          <a:p>
            <a:r>
              <a:rPr lang="es-ES" altLang="es-ES" dirty="0" smtClean="0"/>
              <a:t>Brechas encontradas</a:t>
            </a:r>
          </a:p>
        </p:txBody>
      </p:sp>
      <p:sp>
        <p:nvSpPr>
          <p:cNvPr id="29699" name="2 Marcador de contenido"/>
          <p:cNvSpPr>
            <a:spLocks noGrp="1"/>
          </p:cNvSpPr>
          <p:nvPr>
            <p:ph idx="1"/>
          </p:nvPr>
        </p:nvSpPr>
        <p:spPr/>
        <p:txBody>
          <a:bodyPr/>
          <a:lstStyle/>
          <a:p>
            <a:pPr>
              <a:tabLst>
                <a:tab pos="2963863" algn="l"/>
              </a:tabLst>
            </a:pPr>
            <a:r>
              <a:rPr lang="es-CO" altLang="es-ES" dirty="0" smtClean="0"/>
              <a:t>No se encontraron estudios sobre el impacto de introducir el factor “estilo de aprendizaje” en el diseño de MOOC. Tampoco se encontraron estudios que indiquen cómo identificar el estilo de aprendizaje de los estudiantes a partir de sus interacciones con una plataforma MOOC.</a:t>
            </a: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457200" y="444370"/>
            <a:ext cx="8229600" cy="1143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 altLang="es-ES" sz="4400" b="1" i="0" u="none" strike="noStrike" kern="1200" cap="none" spc="0" normalizeH="0" baseline="0" noProof="0" dirty="0" smtClean="0">
                <a:ln>
                  <a:noFill/>
                </a:ln>
                <a:solidFill>
                  <a:schemeClr val="tx1"/>
                </a:solidFill>
                <a:effectLst/>
                <a:uLnTx/>
                <a:uFillTx/>
                <a:latin typeface="+mj-lt"/>
                <a:ea typeface="+mj-ea"/>
                <a:cs typeface="+mj-cs"/>
              </a:rPr>
              <a:t>Brechas encontradas</a:t>
            </a:r>
          </a:p>
        </p:txBody>
      </p:sp>
      <p:sp>
        <p:nvSpPr>
          <p:cNvPr id="5" name="2 Marcador de contenido"/>
          <p:cNvSpPr txBox="1">
            <a:spLocks/>
          </p:cNvSpPr>
          <p:nvPr/>
        </p:nvSpPr>
        <p:spPr>
          <a:xfrm>
            <a:off x="457200" y="1600200"/>
            <a:ext cx="8229600" cy="452596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s-CO" altLang="es-ES" sz="3200" b="0" i="0" u="none" strike="noStrike" kern="1200" cap="none" spc="0" normalizeH="0" baseline="0" noProof="0" dirty="0" smtClean="0">
                <a:ln>
                  <a:noFill/>
                </a:ln>
                <a:solidFill>
                  <a:schemeClr val="tx1"/>
                </a:solidFill>
                <a:effectLst/>
                <a:uLnTx/>
                <a:uFillTx/>
                <a:latin typeface="+mn-lt"/>
                <a:ea typeface="+mn-ea"/>
                <a:cs typeface="+mn-cs"/>
              </a:rPr>
              <a:t>Los estudios encontrados sobre personalización en MOOC dicen </a:t>
            </a:r>
            <a:r>
              <a:rPr kumimoji="0" lang="es-CO" altLang="es-ES" sz="3200" b="1" i="0" u="none" strike="noStrike" kern="1200" cap="none" spc="0" normalizeH="0" baseline="0" noProof="0" dirty="0" smtClean="0">
                <a:ln>
                  <a:noFill/>
                </a:ln>
                <a:solidFill>
                  <a:schemeClr val="tx1"/>
                </a:solidFill>
                <a:effectLst/>
                <a:uLnTx/>
                <a:uFillTx/>
                <a:latin typeface="+mn-lt"/>
                <a:ea typeface="+mn-ea"/>
                <a:cs typeface="+mn-cs"/>
              </a:rPr>
              <a:t>qué hacer </a:t>
            </a:r>
            <a:r>
              <a:rPr kumimoji="0" lang="es-CO" altLang="es-ES" sz="3200" b="0" i="0" u="none" strike="noStrike" kern="1200" cap="none" spc="0" normalizeH="0" baseline="0" noProof="0" dirty="0" smtClean="0">
                <a:ln>
                  <a:noFill/>
                </a:ln>
                <a:solidFill>
                  <a:schemeClr val="tx1"/>
                </a:solidFill>
                <a:effectLst/>
                <a:uLnTx/>
                <a:uFillTx/>
                <a:latin typeface="+mn-lt"/>
                <a:ea typeface="+mn-ea"/>
                <a:cs typeface="+mn-cs"/>
              </a:rPr>
              <a:t>pero no dicen </a:t>
            </a:r>
            <a:r>
              <a:rPr kumimoji="0" lang="es-CO" altLang="es-ES" sz="3200" b="1" i="0" u="none" strike="noStrike" kern="1200" cap="none" spc="0" normalizeH="0" baseline="0" noProof="0" dirty="0" smtClean="0">
                <a:ln>
                  <a:noFill/>
                </a:ln>
                <a:solidFill>
                  <a:schemeClr val="tx1"/>
                </a:solidFill>
                <a:effectLst/>
                <a:uLnTx/>
                <a:uFillTx/>
                <a:latin typeface="+mn-lt"/>
                <a:ea typeface="+mn-ea"/>
                <a:cs typeface="+mn-cs"/>
              </a:rPr>
              <a:t>cómo hacerlo</a:t>
            </a:r>
            <a:r>
              <a:rPr kumimoji="0" lang="es-CO" altLang="es-ES" sz="3200" b="0" i="0" u="none" strike="noStrike" kern="1200" cap="none" spc="0" normalizeH="0" baseline="0" noProof="0" dirty="0" smtClean="0">
                <a:ln>
                  <a:noFill/>
                </a:ln>
                <a:solidFill>
                  <a:schemeClr val="tx1"/>
                </a:solidFill>
                <a:effectLst/>
                <a:uLnTx/>
                <a:uFillTx/>
                <a:latin typeface="+mn-lt"/>
                <a:ea typeface="+mn-ea"/>
                <a:cs typeface="+mn-cs"/>
              </a:rPr>
              <a:t>; tampoco son claros los criterios para seleccionar un método de personalización sobre otros. </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s-ES" altLang="es-E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3 Título"/>
          <p:cNvSpPr>
            <a:spLocks noGrp="1"/>
          </p:cNvSpPr>
          <p:nvPr>
            <p:ph type="title"/>
          </p:nvPr>
        </p:nvSpPr>
        <p:spPr/>
        <p:txBody>
          <a:bodyPr/>
          <a:lstStyle/>
          <a:p>
            <a:r>
              <a:rPr lang="es-ES" altLang="es-ES" smtClean="0"/>
              <a:t>Agenda</a:t>
            </a:r>
          </a:p>
        </p:txBody>
      </p:sp>
      <p:sp>
        <p:nvSpPr>
          <p:cNvPr id="14339" name="4 Marcador de contenido"/>
          <p:cNvSpPr>
            <a:spLocks noGrp="1"/>
          </p:cNvSpPr>
          <p:nvPr>
            <p:ph idx="1"/>
          </p:nvPr>
        </p:nvSpPr>
        <p:spPr/>
        <p:txBody>
          <a:bodyPr/>
          <a:lstStyle/>
          <a:p>
            <a:r>
              <a:rPr lang="es-ES" altLang="es-ES" smtClean="0"/>
              <a:t>Contexto y Motivación</a:t>
            </a:r>
          </a:p>
          <a:p>
            <a:r>
              <a:rPr lang="es-ES" altLang="es-ES" smtClean="0"/>
              <a:t>Preguntas orientadoras</a:t>
            </a:r>
          </a:p>
          <a:p>
            <a:r>
              <a:rPr lang="es-ES" altLang="es-ES" smtClean="0"/>
              <a:t>Revisión bibliográfica</a:t>
            </a:r>
          </a:p>
          <a:p>
            <a:r>
              <a:rPr lang="es-ES" altLang="es-ES" smtClean="0"/>
              <a:t>Brechas encontradas</a:t>
            </a:r>
          </a:p>
          <a:p>
            <a:r>
              <a:rPr lang="es-ES" altLang="es-ES" smtClean="0"/>
              <a:t>Pregunta de investigación</a:t>
            </a:r>
          </a:p>
          <a:p>
            <a:r>
              <a:rPr lang="es-ES" altLang="es-ES" smtClean="0"/>
              <a:t>Objetivos</a:t>
            </a: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Título"/>
          <p:cNvSpPr>
            <a:spLocks noGrp="1"/>
          </p:cNvSpPr>
          <p:nvPr>
            <p:ph type="title"/>
          </p:nvPr>
        </p:nvSpPr>
        <p:spPr/>
        <p:txBody>
          <a:bodyPr/>
          <a:lstStyle/>
          <a:p>
            <a:r>
              <a:rPr lang="es-ES" altLang="es-ES" smtClean="0"/>
              <a:t>Brechas encontradas</a:t>
            </a:r>
          </a:p>
        </p:txBody>
      </p:sp>
      <p:sp>
        <p:nvSpPr>
          <p:cNvPr id="28675" name="2 Marcador de contenido"/>
          <p:cNvSpPr>
            <a:spLocks noGrp="1"/>
          </p:cNvSpPr>
          <p:nvPr>
            <p:ph idx="1"/>
          </p:nvPr>
        </p:nvSpPr>
        <p:spPr/>
        <p:txBody>
          <a:bodyPr/>
          <a:lstStyle/>
          <a:p>
            <a:r>
              <a:rPr lang="es-CO" altLang="es-ES" dirty="0" smtClean="0"/>
              <a:t>No se han encontrado propuestas sobre métodos para personalización de MOOC que involucren </a:t>
            </a:r>
            <a:r>
              <a:rPr lang="es-CO" altLang="es-ES" dirty="0" err="1" smtClean="0"/>
              <a:t>Learning</a:t>
            </a:r>
            <a:r>
              <a:rPr lang="es-CO" altLang="es-ES" dirty="0" smtClean="0"/>
              <a:t> </a:t>
            </a:r>
            <a:r>
              <a:rPr lang="es-CO" altLang="es-ES" dirty="0" err="1" smtClean="0"/>
              <a:t>Analytics</a:t>
            </a:r>
            <a:r>
              <a:rPr lang="es-CO" altLang="es-ES" dirty="0" smtClean="0"/>
              <a:t>.</a:t>
            </a:r>
          </a:p>
          <a:p>
            <a:r>
              <a:rPr lang="es-CO" altLang="es-ES" dirty="0" smtClean="0"/>
              <a:t>No se ha encontrado mecanismos de integración entre las plataformas para el ofrecimiento de MOOC y las arquitecturas de la Analítica del Aprendizaje</a:t>
            </a:r>
          </a:p>
          <a:p>
            <a:endParaRPr lang="es-CO" altLang="es-ES" dirty="0" smtClean="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Título"/>
          <p:cNvSpPr>
            <a:spLocks noGrp="1"/>
          </p:cNvSpPr>
          <p:nvPr>
            <p:ph type="title"/>
          </p:nvPr>
        </p:nvSpPr>
        <p:spPr/>
        <p:txBody>
          <a:bodyPr/>
          <a:lstStyle/>
          <a:p>
            <a:r>
              <a:rPr lang="es-ES" altLang="es-ES" smtClean="0"/>
              <a:t>Pregunta de investigación</a:t>
            </a:r>
          </a:p>
        </p:txBody>
      </p:sp>
      <p:sp>
        <p:nvSpPr>
          <p:cNvPr id="30723" name="2 Marcador de contenido"/>
          <p:cNvSpPr>
            <a:spLocks noGrp="1"/>
          </p:cNvSpPr>
          <p:nvPr>
            <p:ph idx="1"/>
          </p:nvPr>
        </p:nvSpPr>
        <p:spPr/>
        <p:txBody>
          <a:bodyPr/>
          <a:lstStyle/>
          <a:p>
            <a:r>
              <a:rPr lang="es-ES" altLang="es-ES" smtClean="0"/>
              <a:t>¿Cómo diseñar procesos formativos en línea masivos personalizables </a:t>
            </a:r>
            <a:r>
              <a:rPr lang="es-ES" altLang="es-ES" i="1" smtClean="0"/>
              <a:t>y qué impacto tiene en el aprendizaje de los estudiantes</a:t>
            </a:r>
            <a:r>
              <a:rPr lang="es-ES" altLang="es-ES" smtClean="0"/>
              <a:t>?</a:t>
            </a: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Título"/>
          <p:cNvSpPr>
            <a:spLocks noGrp="1"/>
          </p:cNvSpPr>
          <p:nvPr>
            <p:ph type="title"/>
          </p:nvPr>
        </p:nvSpPr>
        <p:spPr/>
        <p:txBody>
          <a:bodyPr/>
          <a:lstStyle/>
          <a:p>
            <a:r>
              <a:rPr lang="es-ES" altLang="es-ES" smtClean="0"/>
              <a:t>Objetivo general</a:t>
            </a:r>
          </a:p>
        </p:txBody>
      </p:sp>
      <p:sp>
        <p:nvSpPr>
          <p:cNvPr id="31747" name="2 Marcador de contenido"/>
          <p:cNvSpPr>
            <a:spLocks noGrp="1"/>
          </p:cNvSpPr>
          <p:nvPr>
            <p:ph idx="1"/>
          </p:nvPr>
        </p:nvSpPr>
        <p:spPr/>
        <p:txBody>
          <a:bodyPr/>
          <a:lstStyle/>
          <a:p>
            <a:r>
              <a:rPr lang="es-ES" altLang="es-ES" dirty="0" smtClean="0"/>
              <a:t>Proponer un </a:t>
            </a:r>
            <a:r>
              <a:rPr lang="es-ES" altLang="es-ES" i="1" dirty="0" smtClean="0"/>
              <a:t>mecanismo</a:t>
            </a:r>
            <a:r>
              <a:rPr lang="es-ES" altLang="es-ES" dirty="0" smtClean="0"/>
              <a:t> para el diseño personalizable de Cursos en Línea Abiertos y Masivos con </a:t>
            </a:r>
            <a:r>
              <a:rPr lang="es-ES" altLang="es-ES" dirty="0" err="1" smtClean="0"/>
              <a:t>Mastery</a:t>
            </a:r>
            <a:r>
              <a:rPr lang="es-ES" altLang="es-ES" dirty="0" smtClean="0"/>
              <a:t> </a:t>
            </a:r>
            <a:r>
              <a:rPr lang="es-ES" altLang="es-ES" dirty="0" err="1" smtClean="0"/>
              <a:t>Learning</a:t>
            </a:r>
            <a:r>
              <a:rPr lang="es-ES" altLang="es-ES" dirty="0" smtClean="0"/>
              <a:t> y Analítica del Aprendizaje.</a:t>
            </a: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Título"/>
          <p:cNvSpPr>
            <a:spLocks noGrp="1"/>
          </p:cNvSpPr>
          <p:nvPr>
            <p:ph type="title"/>
          </p:nvPr>
        </p:nvSpPr>
        <p:spPr/>
        <p:txBody>
          <a:bodyPr/>
          <a:lstStyle/>
          <a:p>
            <a:r>
              <a:rPr lang="es-ES" altLang="es-ES" dirty="0" smtClean="0"/>
              <a:t>Objetivos </a:t>
            </a:r>
            <a:r>
              <a:rPr lang="es-ES" altLang="es-ES" dirty="0" smtClean="0"/>
              <a:t>general específicos</a:t>
            </a:r>
            <a:endParaRPr lang="es-ES" altLang="es-ES" dirty="0" smtClean="0"/>
          </a:p>
        </p:txBody>
      </p:sp>
      <p:sp>
        <p:nvSpPr>
          <p:cNvPr id="32771" name="2 Marcador de contenido"/>
          <p:cNvSpPr>
            <a:spLocks noGrp="1"/>
          </p:cNvSpPr>
          <p:nvPr>
            <p:ph idx="1"/>
          </p:nvPr>
        </p:nvSpPr>
        <p:spPr/>
        <p:txBody>
          <a:bodyPr/>
          <a:lstStyle/>
          <a:p>
            <a:pPr marL="0" indent="0">
              <a:buNone/>
            </a:pPr>
            <a:r>
              <a:rPr lang="es-ES" altLang="es-ES" sz="2400" dirty="0" smtClean="0"/>
              <a:t>Proponer un </a:t>
            </a:r>
            <a:r>
              <a:rPr lang="es-ES" altLang="es-ES" sz="2400" i="1" dirty="0" smtClean="0"/>
              <a:t>mecanismo</a:t>
            </a:r>
            <a:r>
              <a:rPr lang="es-ES" altLang="es-ES" sz="2400" dirty="0" smtClean="0"/>
              <a:t> para el diseño personalizable de Cursos en Línea Abiertos y Masivos con </a:t>
            </a:r>
            <a:r>
              <a:rPr lang="es-ES" altLang="es-ES" sz="2400" dirty="0" err="1" smtClean="0"/>
              <a:t>Mastery</a:t>
            </a:r>
            <a:r>
              <a:rPr lang="es-ES" altLang="es-ES" sz="2400" dirty="0" smtClean="0"/>
              <a:t> </a:t>
            </a:r>
            <a:r>
              <a:rPr lang="es-ES" altLang="es-ES" sz="2400" dirty="0" err="1" smtClean="0"/>
              <a:t>Learning</a:t>
            </a:r>
            <a:r>
              <a:rPr lang="es-ES" altLang="es-ES" sz="2400" dirty="0" smtClean="0"/>
              <a:t> y Analítica del Aprendizaje.</a:t>
            </a:r>
          </a:p>
          <a:p>
            <a:endParaRPr lang="es-ES" altLang="es-ES" sz="800" dirty="0" smtClean="0"/>
          </a:p>
          <a:p>
            <a:pPr marL="0" indent="0">
              <a:buNone/>
            </a:pPr>
            <a:r>
              <a:rPr lang="es-ES" altLang="es-ES" sz="2400" dirty="0" smtClean="0"/>
              <a:t>Adecuar </a:t>
            </a:r>
            <a:r>
              <a:rPr lang="es-ES" altLang="es-ES" sz="2400" dirty="0" smtClean="0"/>
              <a:t>el </a:t>
            </a:r>
            <a:r>
              <a:rPr lang="es-ES" altLang="es-ES" sz="2400" dirty="0" err="1" smtClean="0"/>
              <a:t>Mastery</a:t>
            </a:r>
            <a:r>
              <a:rPr lang="es-ES" altLang="es-ES" sz="2400" dirty="0" smtClean="0"/>
              <a:t> </a:t>
            </a:r>
            <a:r>
              <a:rPr lang="es-ES" altLang="es-ES" sz="2400" dirty="0" err="1" smtClean="0"/>
              <a:t>Learning</a:t>
            </a:r>
            <a:r>
              <a:rPr lang="es-ES" altLang="es-ES" sz="2400" dirty="0" smtClean="0"/>
              <a:t> para el diseño de </a:t>
            </a:r>
            <a:r>
              <a:rPr lang="es-ES" altLang="es-ES" sz="2400" dirty="0" smtClean="0"/>
              <a:t>MOOC soportado en Analítica del aprendizaje.</a:t>
            </a:r>
            <a:endParaRPr lang="es-ES" altLang="es-ES" sz="2400" dirty="0" smtClean="0"/>
          </a:p>
          <a:p>
            <a:pPr marL="0" indent="0">
              <a:buNone/>
            </a:pPr>
            <a:r>
              <a:rPr lang="es-ES" altLang="es-ES" sz="2400" dirty="0" smtClean="0"/>
              <a:t>A</a:t>
            </a:r>
            <a:r>
              <a:rPr lang="es-ES" altLang="es-ES" sz="2400" dirty="0" smtClean="0"/>
              <a:t>plicar </a:t>
            </a:r>
            <a:r>
              <a:rPr lang="es-ES" altLang="es-ES" sz="2400" dirty="0" smtClean="0"/>
              <a:t>una técnica software para personalizar el desarrollo de MOOC</a:t>
            </a:r>
          </a:p>
          <a:p>
            <a:pPr marL="0" indent="0">
              <a:buNone/>
            </a:pPr>
            <a:r>
              <a:rPr lang="es-ES" altLang="es-ES" sz="2400" dirty="0" smtClean="0"/>
              <a:t>Desarrollo de </a:t>
            </a:r>
            <a:r>
              <a:rPr lang="es-ES" altLang="es-ES" sz="2400" dirty="0" smtClean="0"/>
              <a:t>un caso de estudio que permita verificar el impacto del diseño </a:t>
            </a:r>
            <a:r>
              <a:rPr lang="es-ES" altLang="es-ES" sz="2400" dirty="0" smtClean="0"/>
              <a:t>y desarrollo de </a:t>
            </a:r>
            <a:r>
              <a:rPr lang="es-ES" altLang="es-ES" sz="2400" dirty="0" smtClean="0"/>
              <a:t>un MOOC desde las perspectiva de la personalización.</a:t>
            </a:r>
          </a:p>
          <a:p>
            <a:pPr marL="0" indent="0">
              <a:buNone/>
            </a:pPr>
            <a:endParaRPr lang="es-ES" altLang="es-ES" sz="2000" dirty="0" smtClean="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Bonus</a:t>
            </a:r>
            <a:r>
              <a:rPr lang="es-ES" dirty="0" smtClean="0"/>
              <a:t> </a:t>
            </a:r>
            <a:r>
              <a:rPr lang="es-ES" dirty="0" err="1" smtClean="0"/>
              <a:t>track</a:t>
            </a:r>
            <a:endParaRPr lang="es-ES" dirty="0"/>
          </a:p>
        </p:txBody>
      </p:sp>
      <p:sp>
        <p:nvSpPr>
          <p:cNvPr id="3" name="2 Marcador de contenido"/>
          <p:cNvSpPr>
            <a:spLocks noGrp="1"/>
          </p:cNvSpPr>
          <p:nvPr>
            <p:ph idx="1"/>
          </p:nvPr>
        </p:nvSpPr>
        <p:spPr/>
        <p:txBody>
          <a:bodyPr/>
          <a:lstStyle/>
          <a:p>
            <a:r>
              <a:rPr lang="es-ES" dirty="0" smtClean="0"/>
              <a:t>Ofrecimiento de una pasantía en el Centro de Formación y Desarrollo Profesional de la Universidad de Murcia</a:t>
            </a:r>
          </a:p>
          <a:p>
            <a:r>
              <a:rPr lang="es-ES" dirty="0" smtClean="0"/>
              <a:t>Ofrecimiento para hacer parte del componente de gestión del MOOC multinivel “Diseño </a:t>
            </a:r>
            <a:r>
              <a:rPr lang="es-ES" dirty="0" err="1" smtClean="0"/>
              <a:t>instruccional</a:t>
            </a:r>
            <a:r>
              <a:rPr lang="es-ES" dirty="0" smtClean="0"/>
              <a:t> de cursos abiertos en línea” de las universidades de Alcalá y Murcia.</a:t>
            </a:r>
            <a:endParaRPr lang="es-ES" dirty="0"/>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3 Título"/>
          <p:cNvSpPr>
            <a:spLocks noGrp="1"/>
          </p:cNvSpPr>
          <p:nvPr>
            <p:ph type="title"/>
          </p:nvPr>
        </p:nvSpPr>
        <p:spPr>
          <a:xfrm>
            <a:off x="457200" y="2636838"/>
            <a:ext cx="8229600" cy="1143000"/>
          </a:xfrm>
        </p:spPr>
        <p:txBody>
          <a:bodyPr/>
          <a:lstStyle/>
          <a:p>
            <a:r>
              <a:rPr lang="es-ES" altLang="es-ES" smtClean="0"/>
              <a:t>¡Muchas gracias!</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de flecha"/>
          <p:cNvCxnSpPr/>
          <p:nvPr/>
        </p:nvCxnSpPr>
        <p:spPr>
          <a:xfrm>
            <a:off x="1268413" y="4643438"/>
            <a:ext cx="6429375" cy="158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5363" name="5 CuadroTexto"/>
          <p:cNvSpPr txBox="1">
            <a:spLocks noChangeArrowheads="1"/>
          </p:cNvSpPr>
          <p:nvPr/>
        </p:nvSpPr>
        <p:spPr bwMode="auto">
          <a:xfrm>
            <a:off x="1684338" y="4643438"/>
            <a:ext cx="698500" cy="369887"/>
          </a:xfrm>
          <a:prstGeom prst="rect">
            <a:avLst/>
          </a:prstGeom>
          <a:noFill/>
          <a:ln w="9525">
            <a:noFill/>
            <a:miter lim="800000"/>
            <a:headEnd/>
            <a:tailEnd/>
          </a:ln>
        </p:spPr>
        <p:txBody>
          <a:bodyPr wrap="none">
            <a:spAutoFit/>
          </a:bodyPr>
          <a:lstStyle/>
          <a:p>
            <a:r>
              <a:rPr lang="es-ES" altLang="es-ES"/>
              <a:t>2008</a:t>
            </a:r>
          </a:p>
        </p:txBody>
      </p:sp>
      <p:sp>
        <p:nvSpPr>
          <p:cNvPr id="15364" name="6 CuadroTexto"/>
          <p:cNvSpPr txBox="1">
            <a:spLocks noChangeArrowheads="1"/>
          </p:cNvSpPr>
          <p:nvPr/>
        </p:nvSpPr>
        <p:spPr bwMode="auto">
          <a:xfrm>
            <a:off x="2500313" y="4645025"/>
            <a:ext cx="696912" cy="369888"/>
          </a:xfrm>
          <a:prstGeom prst="rect">
            <a:avLst/>
          </a:prstGeom>
          <a:noFill/>
          <a:ln w="9525">
            <a:noFill/>
            <a:miter lim="800000"/>
            <a:headEnd/>
            <a:tailEnd/>
          </a:ln>
        </p:spPr>
        <p:txBody>
          <a:bodyPr wrap="none">
            <a:spAutoFit/>
          </a:bodyPr>
          <a:lstStyle/>
          <a:p>
            <a:r>
              <a:rPr lang="es-ES" altLang="es-ES"/>
              <a:t>2009</a:t>
            </a:r>
          </a:p>
        </p:txBody>
      </p:sp>
      <p:sp>
        <p:nvSpPr>
          <p:cNvPr id="15365" name="7 CuadroTexto"/>
          <p:cNvSpPr txBox="1">
            <a:spLocks noChangeArrowheads="1"/>
          </p:cNvSpPr>
          <p:nvPr/>
        </p:nvSpPr>
        <p:spPr bwMode="auto">
          <a:xfrm>
            <a:off x="3357563" y="4643438"/>
            <a:ext cx="696912" cy="369887"/>
          </a:xfrm>
          <a:prstGeom prst="rect">
            <a:avLst/>
          </a:prstGeom>
          <a:noFill/>
          <a:ln w="9525">
            <a:noFill/>
            <a:miter lim="800000"/>
            <a:headEnd/>
            <a:tailEnd/>
          </a:ln>
        </p:spPr>
        <p:txBody>
          <a:bodyPr wrap="none">
            <a:spAutoFit/>
          </a:bodyPr>
          <a:lstStyle/>
          <a:p>
            <a:r>
              <a:rPr lang="es-ES" altLang="es-ES"/>
              <a:t>2010</a:t>
            </a:r>
          </a:p>
        </p:txBody>
      </p:sp>
      <p:sp>
        <p:nvSpPr>
          <p:cNvPr id="15366" name="8 CuadroTexto"/>
          <p:cNvSpPr txBox="1">
            <a:spLocks noChangeArrowheads="1"/>
          </p:cNvSpPr>
          <p:nvPr/>
        </p:nvSpPr>
        <p:spPr bwMode="auto">
          <a:xfrm>
            <a:off x="4160838" y="4643438"/>
            <a:ext cx="679450" cy="369887"/>
          </a:xfrm>
          <a:prstGeom prst="rect">
            <a:avLst/>
          </a:prstGeom>
          <a:noFill/>
          <a:ln w="9525">
            <a:noFill/>
            <a:miter lim="800000"/>
            <a:headEnd/>
            <a:tailEnd/>
          </a:ln>
        </p:spPr>
        <p:txBody>
          <a:bodyPr wrap="none">
            <a:spAutoFit/>
          </a:bodyPr>
          <a:lstStyle/>
          <a:p>
            <a:r>
              <a:rPr lang="es-ES" altLang="es-ES"/>
              <a:t>2011</a:t>
            </a:r>
          </a:p>
        </p:txBody>
      </p:sp>
      <p:sp>
        <p:nvSpPr>
          <p:cNvPr id="15367" name="9 CuadroTexto"/>
          <p:cNvSpPr txBox="1">
            <a:spLocks noChangeArrowheads="1"/>
          </p:cNvSpPr>
          <p:nvPr/>
        </p:nvSpPr>
        <p:spPr bwMode="auto">
          <a:xfrm>
            <a:off x="4929188" y="4643438"/>
            <a:ext cx="696912" cy="369887"/>
          </a:xfrm>
          <a:prstGeom prst="rect">
            <a:avLst/>
          </a:prstGeom>
          <a:noFill/>
          <a:ln w="9525">
            <a:noFill/>
            <a:miter lim="800000"/>
            <a:headEnd/>
            <a:tailEnd/>
          </a:ln>
        </p:spPr>
        <p:txBody>
          <a:bodyPr wrap="none">
            <a:spAutoFit/>
          </a:bodyPr>
          <a:lstStyle/>
          <a:p>
            <a:r>
              <a:rPr lang="es-ES" altLang="es-ES"/>
              <a:t>2012</a:t>
            </a:r>
          </a:p>
        </p:txBody>
      </p:sp>
      <p:sp>
        <p:nvSpPr>
          <p:cNvPr id="15368" name="10 CuadroTexto"/>
          <p:cNvSpPr txBox="1">
            <a:spLocks noChangeArrowheads="1"/>
          </p:cNvSpPr>
          <p:nvPr/>
        </p:nvSpPr>
        <p:spPr bwMode="auto">
          <a:xfrm>
            <a:off x="5786438" y="4643438"/>
            <a:ext cx="696912" cy="369887"/>
          </a:xfrm>
          <a:prstGeom prst="rect">
            <a:avLst/>
          </a:prstGeom>
          <a:noFill/>
          <a:ln w="9525">
            <a:noFill/>
            <a:miter lim="800000"/>
            <a:headEnd/>
            <a:tailEnd/>
          </a:ln>
        </p:spPr>
        <p:txBody>
          <a:bodyPr wrap="none">
            <a:spAutoFit/>
          </a:bodyPr>
          <a:lstStyle/>
          <a:p>
            <a:r>
              <a:rPr lang="es-ES" altLang="es-ES"/>
              <a:t>2013</a:t>
            </a:r>
          </a:p>
        </p:txBody>
      </p:sp>
      <p:sp>
        <p:nvSpPr>
          <p:cNvPr id="15369" name="11 CuadroTexto"/>
          <p:cNvSpPr txBox="1">
            <a:spLocks noChangeArrowheads="1"/>
          </p:cNvSpPr>
          <p:nvPr/>
        </p:nvSpPr>
        <p:spPr bwMode="auto">
          <a:xfrm>
            <a:off x="6643688" y="4643438"/>
            <a:ext cx="696912" cy="369887"/>
          </a:xfrm>
          <a:prstGeom prst="rect">
            <a:avLst/>
          </a:prstGeom>
          <a:noFill/>
          <a:ln w="9525">
            <a:noFill/>
            <a:miter lim="800000"/>
            <a:headEnd/>
            <a:tailEnd/>
          </a:ln>
        </p:spPr>
        <p:txBody>
          <a:bodyPr wrap="none">
            <a:spAutoFit/>
          </a:bodyPr>
          <a:lstStyle/>
          <a:p>
            <a:r>
              <a:rPr lang="es-ES" altLang="es-ES"/>
              <a:t>2014</a:t>
            </a:r>
          </a:p>
        </p:txBody>
      </p:sp>
      <p:sp>
        <p:nvSpPr>
          <p:cNvPr id="15370" name="14 Título"/>
          <p:cNvSpPr>
            <a:spLocks noGrp="1"/>
          </p:cNvSpPr>
          <p:nvPr>
            <p:ph type="title"/>
          </p:nvPr>
        </p:nvSpPr>
        <p:spPr/>
        <p:txBody>
          <a:bodyPr/>
          <a:lstStyle/>
          <a:p>
            <a:r>
              <a:rPr lang="es-ES" altLang="es-ES" b="1" smtClean="0"/>
              <a:t>Cronología de los MOOC</a:t>
            </a:r>
          </a:p>
        </p:txBody>
      </p:sp>
      <p:sp>
        <p:nvSpPr>
          <p:cNvPr id="15371" name="15 CuadroTexto"/>
          <p:cNvSpPr txBox="1">
            <a:spLocks noChangeArrowheads="1"/>
          </p:cNvSpPr>
          <p:nvPr/>
        </p:nvSpPr>
        <p:spPr bwMode="auto">
          <a:xfrm>
            <a:off x="1782751" y="4130675"/>
            <a:ext cx="1146175" cy="369888"/>
          </a:xfrm>
          <a:prstGeom prst="rect">
            <a:avLst/>
          </a:prstGeom>
          <a:noFill/>
          <a:ln w="9525">
            <a:noFill/>
            <a:miter lim="800000"/>
            <a:headEnd/>
            <a:tailEnd/>
          </a:ln>
        </p:spPr>
        <p:txBody>
          <a:bodyPr wrap="none">
            <a:spAutoFit/>
          </a:bodyPr>
          <a:lstStyle/>
          <a:p>
            <a:r>
              <a:rPr lang="es-ES" altLang="es-ES" dirty="0"/>
              <a:t>Aparición</a:t>
            </a:r>
          </a:p>
        </p:txBody>
      </p:sp>
      <p:sp>
        <p:nvSpPr>
          <p:cNvPr id="15372" name="16 CuadroTexto"/>
          <p:cNvSpPr txBox="1">
            <a:spLocks noChangeArrowheads="1"/>
          </p:cNvSpPr>
          <p:nvPr/>
        </p:nvSpPr>
        <p:spPr bwMode="auto">
          <a:xfrm>
            <a:off x="3786188" y="3071813"/>
            <a:ext cx="1428750" cy="1477962"/>
          </a:xfrm>
          <a:prstGeom prst="rect">
            <a:avLst/>
          </a:prstGeom>
          <a:noFill/>
          <a:ln w="9525">
            <a:noFill/>
            <a:miter lim="800000"/>
            <a:headEnd/>
            <a:tailEnd/>
          </a:ln>
        </p:spPr>
        <p:txBody>
          <a:bodyPr>
            <a:spAutoFit/>
          </a:bodyPr>
          <a:lstStyle/>
          <a:p>
            <a:pPr algn="ctr"/>
            <a:r>
              <a:rPr lang="es-ES" altLang="es-ES"/>
              <a:t>Curso Introducción a la Inteligencia Artificial</a:t>
            </a:r>
          </a:p>
        </p:txBody>
      </p:sp>
      <p:sp>
        <p:nvSpPr>
          <p:cNvPr id="15373" name="17 CuadroTexto"/>
          <p:cNvSpPr txBox="1">
            <a:spLocks noChangeArrowheads="1"/>
          </p:cNvSpPr>
          <p:nvPr/>
        </p:nvSpPr>
        <p:spPr bwMode="auto">
          <a:xfrm>
            <a:off x="4864100" y="5148263"/>
            <a:ext cx="922338" cy="923925"/>
          </a:xfrm>
          <a:prstGeom prst="rect">
            <a:avLst/>
          </a:prstGeom>
          <a:noFill/>
          <a:ln w="9525">
            <a:noFill/>
            <a:miter lim="800000"/>
            <a:headEnd/>
            <a:tailEnd/>
          </a:ln>
        </p:spPr>
        <p:txBody>
          <a:bodyPr>
            <a:spAutoFit/>
          </a:bodyPr>
          <a:lstStyle/>
          <a:p>
            <a:pPr algn="ctr"/>
            <a:r>
              <a:rPr lang="es-ES" altLang="es-ES"/>
              <a:t>Año de los MOOC</a:t>
            </a:r>
          </a:p>
        </p:txBody>
      </p:sp>
      <p:sp>
        <p:nvSpPr>
          <p:cNvPr id="15374" name="18 CuadroTexto"/>
          <p:cNvSpPr txBox="1">
            <a:spLocks noChangeArrowheads="1"/>
          </p:cNvSpPr>
          <p:nvPr/>
        </p:nvSpPr>
        <p:spPr bwMode="auto">
          <a:xfrm>
            <a:off x="5000625" y="1808163"/>
            <a:ext cx="2143125" cy="1477962"/>
          </a:xfrm>
          <a:prstGeom prst="rect">
            <a:avLst/>
          </a:prstGeom>
          <a:noFill/>
          <a:ln w="9525">
            <a:noFill/>
            <a:miter lim="800000"/>
            <a:headEnd/>
            <a:tailEnd/>
          </a:ln>
        </p:spPr>
        <p:txBody>
          <a:bodyPr>
            <a:spAutoFit/>
          </a:bodyPr>
          <a:lstStyle/>
          <a:p>
            <a:pPr algn="ctr"/>
            <a:r>
              <a:rPr lang="es-ES" altLang="es-ES" dirty="0"/>
              <a:t>Surgimiento y consolidación de </a:t>
            </a:r>
            <a:r>
              <a:rPr lang="es-ES" altLang="es-ES" dirty="0" err="1"/>
              <a:t>Udacity</a:t>
            </a:r>
            <a:r>
              <a:rPr lang="es-ES" altLang="es-ES" dirty="0"/>
              <a:t>, </a:t>
            </a:r>
            <a:r>
              <a:rPr lang="es-ES" altLang="es-ES" dirty="0" err="1" smtClean="0"/>
              <a:t>edX</a:t>
            </a:r>
            <a:r>
              <a:rPr lang="es-ES" altLang="es-ES" dirty="0" smtClean="0"/>
              <a:t>, </a:t>
            </a:r>
            <a:r>
              <a:rPr lang="es-ES" altLang="es-ES" dirty="0" err="1"/>
              <a:t>Coursera</a:t>
            </a:r>
            <a:r>
              <a:rPr lang="es-ES" altLang="es-ES" dirty="0"/>
              <a:t>, </a:t>
            </a:r>
            <a:r>
              <a:rPr lang="es-ES" altLang="es-ES" dirty="0" err="1"/>
              <a:t>MiriadaX</a:t>
            </a:r>
            <a:endParaRPr lang="es-ES" altLang="es-ES"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8 Marcador de contenido"/>
          <p:cNvSpPr txBox="1">
            <a:spLocks/>
          </p:cNvSpPr>
          <p:nvPr/>
        </p:nvSpPr>
        <p:spPr>
          <a:xfrm>
            <a:off x="4143375" y="3929063"/>
            <a:ext cx="4286250" cy="857250"/>
          </a:xfrm>
          <a:prstGeom prst="rect">
            <a:avLst/>
          </a:prstGeom>
        </p:spPr>
        <p:txBody>
          <a:bodyPr/>
          <a:lstStyle/>
          <a:p>
            <a:pPr marL="342900" indent="-342900" eaLnBrk="0" hangingPunct="0">
              <a:spcBef>
                <a:spcPct val="20000"/>
              </a:spcBef>
              <a:buFont typeface="Arial" charset="0"/>
              <a:buNone/>
              <a:defRPr/>
            </a:pPr>
            <a:r>
              <a:rPr lang="es-ES" sz="4800" dirty="0">
                <a:latin typeface="+mn-lt"/>
              </a:rPr>
              <a:t>n line</a:t>
            </a:r>
          </a:p>
        </p:txBody>
      </p:sp>
      <p:pic>
        <p:nvPicPr>
          <p:cNvPr id="5" name="4 Imagen" descr="068202-abstract-red-and-gold-paint-splatter-icon-alphanumeric-letter-oo.png"/>
          <p:cNvPicPr>
            <a:picLocks noChangeAspect="1"/>
          </p:cNvPicPr>
          <p:nvPr/>
        </p:nvPicPr>
        <p:blipFill>
          <a:blip r:embed="rId2"/>
          <a:srcRect/>
          <a:stretch>
            <a:fillRect/>
          </a:stretch>
        </p:blipFill>
        <p:spPr bwMode="auto">
          <a:xfrm>
            <a:off x="2571750" y="2714625"/>
            <a:ext cx="928688" cy="928688"/>
          </a:xfrm>
          <a:prstGeom prst="rect">
            <a:avLst/>
          </a:prstGeom>
          <a:noFill/>
          <a:ln w="9525">
            <a:noFill/>
            <a:miter lim="800000"/>
            <a:headEnd/>
            <a:tailEnd/>
          </a:ln>
        </p:spPr>
      </p:pic>
      <p:pic>
        <p:nvPicPr>
          <p:cNvPr id="6" name="5 Imagen" descr="068178-abstract-red-and-gold-paint-splatter-icon-alphanumeric-letter-cc.png"/>
          <p:cNvPicPr>
            <a:picLocks noChangeAspect="1"/>
          </p:cNvPicPr>
          <p:nvPr/>
        </p:nvPicPr>
        <p:blipFill>
          <a:blip r:embed="rId3"/>
          <a:srcRect/>
          <a:stretch>
            <a:fillRect/>
          </a:stretch>
        </p:blipFill>
        <p:spPr bwMode="auto">
          <a:xfrm>
            <a:off x="4284663" y="4857750"/>
            <a:ext cx="928687" cy="928688"/>
          </a:xfrm>
          <a:prstGeom prst="rect">
            <a:avLst/>
          </a:prstGeom>
          <a:noFill/>
          <a:ln w="9525">
            <a:noFill/>
            <a:miter lim="800000"/>
            <a:headEnd/>
            <a:tailEnd/>
          </a:ln>
        </p:spPr>
      </p:pic>
      <p:pic>
        <p:nvPicPr>
          <p:cNvPr id="7" name="6 Imagen" descr="068198-abstract-red-and-gold-paint-splatter-icon-alphanumeric-letter-mm.png"/>
          <p:cNvPicPr>
            <a:picLocks noChangeAspect="1"/>
          </p:cNvPicPr>
          <p:nvPr/>
        </p:nvPicPr>
        <p:blipFill>
          <a:blip r:embed="rId4"/>
          <a:srcRect/>
          <a:stretch>
            <a:fillRect/>
          </a:stretch>
        </p:blipFill>
        <p:spPr bwMode="auto">
          <a:xfrm>
            <a:off x="1714500" y="1643063"/>
            <a:ext cx="928688" cy="928687"/>
          </a:xfrm>
          <a:prstGeom prst="rect">
            <a:avLst/>
          </a:prstGeom>
          <a:noFill/>
          <a:ln w="9525">
            <a:noFill/>
            <a:miter lim="800000"/>
            <a:headEnd/>
            <a:tailEnd/>
          </a:ln>
        </p:spPr>
      </p:pic>
      <p:pic>
        <p:nvPicPr>
          <p:cNvPr id="8" name="7 Imagen" descr="068202-abstract-red-and-gold-paint-splatter-icon-alphanumeric-letter-oo.png"/>
          <p:cNvPicPr>
            <a:picLocks noChangeAspect="1"/>
          </p:cNvPicPr>
          <p:nvPr/>
        </p:nvPicPr>
        <p:blipFill>
          <a:blip r:embed="rId2"/>
          <a:srcRect/>
          <a:stretch>
            <a:fillRect/>
          </a:stretch>
        </p:blipFill>
        <p:spPr bwMode="auto">
          <a:xfrm>
            <a:off x="3429000" y="3714750"/>
            <a:ext cx="928688" cy="928688"/>
          </a:xfrm>
          <a:prstGeom prst="rect">
            <a:avLst/>
          </a:prstGeom>
          <a:noFill/>
          <a:ln w="9525">
            <a:noFill/>
            <a:miter lim="800000"/>
            <a:headEnd/>
            <a:tailEnd/>
          </a:ln>
        </p:spPr>
      </p:pic>
      <p:sp>
        <p:nvSpPr>
          <p:cNvPr id="9" name="18 Marcador de contenido"/>
          <p:cNvSpPr txBox="1">
            <a:spLocks/>
          </p:cNvSpPr>
          <p:nvPr/>
        </p:nvSpPr>
        <p:spPr>
          <a:xfrm>
            <a:off x="3286116" y="2928934"/>
            <a:ext cx="5643602" cy="857256"/>
          </a:xfrm>
          <a:prstGeom prst="rect">
            <a:avLst/>
          </a:prstGeom>
        </p:spPr>
        <p:txBody>
          <a:bodyPr/>
          <a:lstStyle/>
          <a:p>
            <a:pPr marL="342900" indent="-342900" fontAlgn="auto">
              <a:spcBef>
                <a:spcPct val="20000"/>
              </a:spcBef>
              <a:spcAft>
                <a:spcPts val="0"/>
              </a:spcAft>
              <a:buFont typeface="Arial" pitchFamily="34" charset="0"/>
              <a:buNone/>
              <a:defRPr/>
            </a:pPr>
            <a:r>
              <a:rPr lang="es-ES" sz="4800" dirty="0" err="1">
                <a:ln w="1905"/>
                <a:effectLst>
                  <a:innerShdw blurRad="69850" dist="43180" dir="5400000">
                    <a:srgbClr val="000000">
                      <a:alpha val="65000"/>
                    </a:srgbClr>
                  </a:innerShdw>
                </a:effectLst>
                <a:latin typeface="+mn-lt"/>
              </a:rPr>
              <a:t>pen</a:t>
            </a:r>
            <a:endParaRPr lang="es-ES" sz="4800" dirty="0">
              <a:ln w="1905"/>
              <a:effectLst>
                <a:innerShdw blurRad="69850" dist="43180" dir="5400000">
                  <a:srgbClr val="000000">
                    <a:alpha val="65000"/>
                  </a:srgbClr>
                </a:innerShdw>
              </a:effectLst>
              <a:latin typeface="+mn-lt"/>
            </a:endParaRPr>
          </a:p>
        </p:txBody>
      </p:sp>
      <p:sp>
        <p:nvSpPr>
          <p:cNvPr id="10" name="18 Marcador de contenido"/>
          <p:cNvSpPr txBox="1">
            <a:spLocks/>
          </p:cNvSpPr>
          <p:nvPr/>
        </p:nvSpPr>
        <p:spPr>
          <a:xfrm>
            <a:off x="4998348" y="5072074"/>
            <a:ext cx="3500462" cy="857256"/>
          </a:xfrm>
          <a:prstGeom prst="rect">
            <a:avLst/>
          </a:prstGeom>
        </p:spPr>
        <p:txBody>
          <a:bodyPr/>
          <a:lstStyle/>
          <a:p>
            <a:pPr marL="342900" indent="-342900" fontAlgn="auto">
              <a:spcBef>
                <a:spcPct val="20000"/>
              </a:spcBef>
              <a:spcAft>
                <a:spcPts val="0"/>
              </a:spcAft>
              <a:buFont typeface="Arial" pitchFamily="34" charset="0"/>
              <a:buNone/>
              <a:defRPr/>
            </a:pPr>
            <a:r>
              <a:rPr lang="es-ES" sz="4800" dirty="0" err="1">
                <a:ln w="1905"/>
                <a:effectLst>
                  <a:innerShdw blurRad="69850" dist="43180" dir="5400000">
                    <a:srgbClr val="000000">
                      <a:alpha val="65000"/>
                    </a:srgbClr>
                  </a:innerShdw>
                </a:effectLst>
                <a:latin typeface="+mn-lt"/>
              </a:rPr>
              <a:t>ourses</a:t>
            </a:r>
            <a:endParaRPr lang="es-ES" sz="4800" dirty="0">
              <a:ln w="1905"/>
              <a:effectLst>
                <a:innerShdw blurRad="69850" dist="43180" dir="5400000">
                  <a:srgbClr val="000000">
                    <a:alpha val="65000"/>
                  </a:srgbClr>
                </a:innerShdw>
              </a:effectLst>
              <a:latin typeface="+mn-lt"/>
            </a:endParaRPr>
          </a:p>
        </p:txBody>
      </p:sp>
      <p:sp>
        <p:nvSpPr>
          <p:cNvPr id="11" name="18 Marcador de contenido"/>
          <p:cNvSpPr txBox="1">
            <a:spLocks/>
          </p:cNvSpPr>
          <p:nvPr/>
        </p:nvSpPr>
        <p:spPr>
          <a:xfrm>
            <a:off x="2500298" y="1843716"/>
            <a:ext cx="5643602" cy="857256"/>
          </a:xfrm>
          <a:prstGeom prst="rect">
            <a:avLst/>
          </a:prstGeom>
        </p:spPr>
        <p:txBody>
          <a:bodyPr/>
          <a:lstStyle/>
          <a:p>
            <a:pPr marL="342900" indent="-342900" fontAlgn="auto">
              <a:spcBef>
                <a:spcPct val="20000"/>
              </a:spcBef>
              <a:spcAft>
                <a:spcPts val="0"/>
              </a:spcAft>
              <a:buFont typeface="Arial" pitchFamily="34" charset="0"/>
              <a:buNone/>
              <a:defRPr/>
            </a:pPr>
            <a:r>
              <a:rPr lang="es-ES" sz="4800" dirty="0" err="1">
                <a:ln w="1905"/>
                <a:effectLst>
                  <a:innerShdw blurRad="69850" dist="43180" dir="5400000">
                    <a:srgbClr val="000000">
                      <a:alpha val="65000"/>
                    </a:srgbClr>
                  </a:innerShdw>
                </a:effectLst>
                <a:latin typeface="+mn-lt"/>
              </a:rPr>
              <a:t>assive</a:t>
            </a:r>
            <a:endParaRPr lang="es-ES" sz="4800" dirty="0">
              <a:ln w="1905"/>
              <a:effectLst>
                <a:innerShdw blurRad="69850" dist="43180" dir="5400000">
                  <a:srgbClr val="000000">
                    <a:alpha val="65000"/>
                  </a:srgbClr>
                </a:innerShdw>
              </a:effectLst>
              <a:latin typeface="+mn-lt"/>
            </a:endParaRPr>
          </a:p>
        </p:txBody>
      </p:sp>
      <p:sp>
        <p:nvSpPr>
          <p:cNvPr id="16394" name="11 Título"/>
          <p:cNvSpPr>
            <a:spLocks noGrp="1"/>
          </p:cNvSpPr>
          <p:nvPr>
            <p:ph type="title"/>
          </p:nvPr>
        </p:nvSpPr>
        <p:spPr/>
        <p:txBody>
          <a:bodyPr/>
          <a:lstStyle/>
          <a:p>
            <a:r>
              <a:rPr lang="es-ES" altLang="es-ES" smtClean="0"/>
              <a:t>¿qué son los MOOC?</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2000" fill="hold"/>
                                        <p:tgtEl>
                                          <p:spTgt spid="4">
                                            <p:txEl>
                                              <p:pRg st="0" end="0"/>
                                            </p:txEl>
                                          </p:spTgt>
                                        </p:tgtEl>
                                        <p:attrNameLst>
                                          <p:attrName>ppt_w</p:attrName>
                                        </p:attrNameLst>
                                      </p:cBhvr>
                                      <p:tavLst>
                                        <p:tav tm="0">
                                          <p:val>
                                            <p:strVal val="#ppt_w+.3"/>
                                          </p:val>
                                        </p:tav>
                                        <p:tav tm="100000">
                                          <p:val>
                                            <p:strVal val="#ppt_w"/>
                                          </p:val>
                                        </p:tav>
                                      </p:tavLst>
                                    </p:anim>
                                    <p:anim calcmode="lin" valueType="num">
                                      <p:cBhvr>
                                        <p:cTn id="8" dur="2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4">
                                            <p:txEl>
                                              <p:pRg st="0" end="0"/>
                                            </p:txEl>
                                          </p:spTgt>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2000" fill="hold"/>
                                        <p:tgtEl>
                                          <p:spTgt spid="5"/>
                                        </p:tgtEl>
                                        <p:attrNameLst>
                                          <p:attrName>ppt_w</p:attrName>
                                        </p:attrNameLst>
                                      </p:cBhvr>
                                      <p:tavLst>
                                        <p:tav tm="0">
                                          <p:val>
                                            <p:strVal val="#ppt_w+.3"/>
                                          </p:val>
                                        </p:tav>
                                        <p:tav tm="100000">
                                          <p:val>
                                            <p:strVal val="#ppt_w"/>
                                          </p:val>
                                        </p:tav>
                                      </p:tavLst>
                                    </p:anim>
                                    <p:anim calcmode="lin" valueType="num">
                                      <p:cBhvr>
                                        <p:cTn id="13" dur="2000" fill="hold"/>
                                        <p:tgtEl>
                                          <p:spTgt spid="5"/>
                                        </p:tgtEl>
                                        <p:attrNameLst>
                                          <p:attrName>ppt_h</p:attrName>
                                        </p:attrNameLst>
                                      </p:cBhvr>
                                      <p:tavLst>
                                        <p:tav tm="0">
                                          <p:val>
                                            <p:strVal val="#ppt_h"/>
                                          </p:val>
                                        </p:tav>
                                        <p:tav tm="100000">
                                          <p:val>
                                            <p:strVal val="#ppt_h"/>
                                          </p:val>
                                        </p:tav>
                                      </p:tavLst>
                                    </p:anim>
                                    <p:animEffect transition="in" filter="fade">
                                      <p:cBhvr>
                                        <p:cTn id="14" dur="2000"/>
                                        <p:tgtEl>
                                          <p:spTgt spid="5"/>
                                        </p:tgtEl>
                                      </p:cBhvr>
                                    </p:animEffect>
                                  </p:childTnLst>
                                </p:cTn>
                              </p:par>
                              <p:par>
                                <p:cTn id="15" presetID="50" presetClass="entr" presetSubtype="0" decel="10000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2000" fill="hold"/>
                                        <p:tgtEl>
                                          <p:spTgt spid="6"/>
                                        </p:tgtEl>
                                        <p:attrNameLst>
                                          <p:attrName>ppt_w</p:attrName>
                                        </p:attrNameLst>
                                      </p:cBhvr>
                                      <p:tavLst>
                                        <p:tav tm="0">
                                          <p:val>
                                            <p:strVal val="#ppt_w+.3"/>
                                          </p:val>
                                        </p:tav>
                                        <p:tav tm="100000">
                                          <p:val>
                                            <p:strVal val="#ppt_w"/>
                                          </p:val>
                                        </p:tav>
                                      </p:tavLst>
                                    </p:anim>
                                    <p:anim calcmode="lin" valueType="num">
                                      <p:cBhvr>
                                        <p:cTn id="18" dur="2000" fill="hold"/>
                                        <p:tgtEl>
                                          <p:spTgt spid="6"/>
                                        </p:tgtEl>
                                        <p:attrNameLst>
                                          <p:attrName>ppt_h</p:attrName>
                                        </p:attrNameLst>
                                      </p:cBhvr>
                                      <p:tavLst>
                                        <p:tav tm="0">
                                          <p:val>
                                            <p:strVal val="#ppt_h"/>
                                          </p:val>
                                        </p:tav>
                                        <p:tav tm="100000">
                                          <p:val>
                                            <p:strVal val="#ppt_h"/>
                                          </p:val>
                                        </p:tav>
                                      </p:tavLst>
                                    </p:anim>
                                    <p:animEffect transition="in" filter="fade">
                                      <p:cBhvr>
                                        <p:cTn id="19" dur="2000"/>
                                        <p:tgtEl>
                                          <p:spTgt spid="6"/>
                                        </p:tgtEl>
                                      </p:cBhvr>
                                    </p:animEffect>
                                  </p:childTnLst>
                                </p:cTn>
                              </p:par>
                              <p:par>
                                <p:cTn id="20" presetID="50" presetClass="entr" presetSubtype="0" decel="10000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2000" fill="hold"/>
                                        <p:tgtEl>
                                          <p:spTgt spid="7"/>
                                        </p:tgtEl>
                                        <p:attrNameLst>
                                          <p:attrName>ppt_w</p:attrName>
                                        </p:attrNameLst>
                                      </p:cBhvr>
                                      <p:tavLst>
                                        <p:tav tm="0">
                                          <p:val>
                                            <p:strVal val="#ppt_w+.3"/>
                                          </p:val>
                                        </p:tav>
                                        <p:tav tm="100000">
                                          <p:val>
                                            <p:strVal val="#ppt_w"/>
                                          </p:val>
                                        </p:tav>
                                      </p:tavLst>
                                    </p:anim>
                                    <p:anim calcmode="lin" valueType="num">
                                      <p:cBhvr>
                                        <p:cTn id="23" dur="2000" fill="hold"/>
                                        <p:tgtEl>
                                          <p:spTgt spid="7"/>
                                        </p:tgtEl>
                                        <p:attrNameLst>
                                          <p:attrName>ppt_h</p:attrName>
                                        </p:attrNameLst>
                                      </p:cBhvr>
                                      <p:tavLst>
                                        <p:tav tm="0">
                                          <p:val>
                                            <p:strVal val="#ppt_h"/>
                                          </p:val>
                                        </p:tav>
                                        <p:tav tm="100000">
                                          <p:val>
                                            <p:strVal val="#ppt_h"/>
                                          </p:val>
                                        </p:tav>
                                      </p:tavLst>
                                    </p:anim>
                                    <p:animEffect transition="in" filter="fade">
                                      <p:cBhvr>
                                        <p:cTn id="24" dur="2000"/>
                                        <p:tgtEl>
                                          <p:spTgt spid="7"/>
                                        </p:tgtEl>
                                      </p:cBhvr>
                                    </p:animEffect>
                                  </p:childTnLst>
                                </p:cTn>
                              </p:par>
                              <p:par>
                                <p:cTn id="25" presetID="50" presetClass="entr" presetSubtype="0" decel="10000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2000" fill="hold"/>
                                        <p:tgtEl>
                                          <p:spTgt spid="8"/>
                                        </p:tgtEl>
                                        <p:attrNameLst>
                                          <p:attrName>ppt_w</p:attrName>
                                        </p:attrNameLst>
                                      </p:cBhvr>
                                      <p:tavLst>
                                        <p:tav tm="0">
                                          <p:val>
                                            <p:strVal val="#ppt_w+.3"/>
                                          </p:val>
                                        </p:tav>
                                        <p:tav tm="100000">
                                          <p:val>
                                            <p:strVal val="#ppt_w"/>
                                          </p:val>
                                        </p:tav>
                                      </p:tavLst>
                                    </p:anim>
                                    <p:anim calcmode="lin" valueType="num">
                                      <p:cBhvr>
                                        <p:cTn id="28" dur="2000" fill="hold"/>
                                        <p:tgtEl>
                                          <p:spTgt spid="8"/>
                                        </p:tgtEl>
                                        <p:attrNameLst>
                                          <p:attrName>ppt_h</p:attrName>
                                        </p:attrNameLst>
                                      </p:cBhvr>
                                      <p:tavLst>
                                        <p:tav tm="0">
                                          <p:val>
                                            <p:strVal val="#ppt_h"/>
                                          </p:val>
                                        </p:tav>
                                        <p:tav tm="100000">
                                          <p:val>
                                            <p:strVal val="#ppt_h"/>
                                          </p:val>
                                        </p:tav>
                                      </p:tavLst>
                                    </p:anim>
                                    <p:animEffect transition="in" filter="fade">
                                      <p:cBhvr>
                                        <p:cTn id="29" dur="2000"/>
                                        <p:tgtEl>
                                          <p:spTgt spid="8"/>
                                        </p:tgtEl>
                                      </p:cBhvr>
                                    </p:animEffect>
                                  </p:childTnLst>
                                </p:cTn>
                              </p:par>
                              <p:par>
                                <p:cTn id="30" presetID="50" presetClass="entr" presetSubtype="0" decel="100000" fill="hold"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2000" fill="hold"/>
                                        <p:tgtEl>
                                          <p:spTgt spid="9"/>
                                        </p:tgtEl>
                                        <p:attrNameLst>
                                          <p:attrName>ppt_w</p:attrName>
                                        </p:attrNameLst>
                                      </p:cBhvr>
                                      <p:tavLst>
                                        <p:tav tm="0">
                                          <p:val>
                                            <p:strVal val="#ppt_w+.3"/>
                                          </p:val>
                                        </p:tav>
                                        <p:tav tm="100000">
                                          <p:val>
                                            <p:strVal val="#ppt_w"/>
                                          </p:val>
                                        </p:tav>
                                      </p:tavLst>
                                    </p:anim>
                                    <p:anim calcmode="lin" valueType="num">
                                      <p:cBhvr>
                                        <p:cTn id="33" dur="2000" fill="hold"/>
                                        <p:tgtEl>
                                          <p:spTgt spid="9"/>
                                        </p:tgtEl>
                                        <p:attrNameLst>
                                          <p:attrName>ppt_h</p:attrName>
                                        </p:attrNameLst>
                                      </p:cBhvr>
                                      <p:tavLst>
                                        <p:tav tm="0">
                                          <p:val>
                                            <p:strVal val="#ppt_h"/>
                                          </p:val>
                                        </p:tav>
                                        <p:tav tm="100000">
                                          <p:val>
                                            <p:strVal val="#ppt_h"/>
                                          </p:val>
                                        </p:tav>
                                      </p:tavLst>
                                    </p:anim>
                                    <p:animEffect transition="in" filter="fade">
                                      <p:cBhvr>
                                        <p:cTn id="34" dur="2000"/>
                                        <p:tgtEl>
                                          <p:spTgt spid="9"/>
                                        </p:tgtEl>
                                      </p:cBhvr>
                                    </p:animEffect>
                                  </p:childTnLst>
                                </p:cTn>
                              </p:par>
                              <p:par>
                                <p:cTn id="35" presetID="50" presetClass="entr" presetSubtype="0" decel="100000" fill="hold"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2000" fill="hold"/>
                                        <p:tgtEl>
                                          <p:spTgt spid="10"/>
                                        </p:tgtEl>
                                        <p:attrNameLst>
                                          <p:attrName>ppt_w</p:attrName>
                                        </p:attrNameLst>
                                      </p:cBhvr>
                                      <p:tavLst>
                                        <p:tav tm="0">
                                          <p:val>
                                            <p:strVal val="#ppt_w+.3"/>
                                          </p:val>
                                        </p:tav>
                                        <p:tav tm="100000">
                                          <p:val>
                                            <p:strVal val="#ppt_w"/>
                                          </p:val>
                                        </p:tav>
                                      </p:tavLst>
                                    </p:anim>
                                    <p:anim calcmode="lin" valueType="num">
                                      <p:cBhvr>
                                        <p:cTn id="38" dur="2000" fill="hold"/>
                                        <p:tgtEl>
                                          <p:spTgt spid="10"/>
                                        </p:tgtEl>
                                        <p:attrNameLst>
                                          <p:attrName>ppt_h</p:attrName>
                                        </p:attrNameLst>
                                      </p:cBhvr>
                                      <p:tavLst>
                                        <p:tav tm="0">
                                          <p:val>
                                            <p:strVal val="#ppt_h"/>
                                          </p:val>
                                        </p:tav>
                                        <p:tav tm="100000">
                                          <p:val>
                                            <p:strVal val="#ppt_h"/>
                                          </p:val>
                                        </p:tav>
                                      </p:tavLst>
                                    </p:anim>
                                    <p:animEffect transition="in" filter="fade">
                                      <p:cBhvr>
                                        <p:cTn id="39" dur="2000"/>
                                        <p:tgtEl>
                                          <p:spTgt spid="10"/>
                                        </p:tgtEl>
                                      </p:cBhvr>
                                    </p:animEffect>
                                  </p:childTnLst>
                                </p:cTn>
                              </p:par>
                              <p:par>
                                <p:cTn id="40" presetID="50" presetClass="entr" presetSubtype="0" decel="100000" fill="hold" nodeType="with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2000" fill="hold"/>
                                        <p:tgtEl>
                                          <p:spTgt spid="11"/>
                                        </p:tgtEl>
                                        <p:attrNameLst>
                                          <p:attrName>ppt_w</p:attrName>
                                        </p:attrNameLst>
                                      </p:cBhvr>
                                      <p:tavLst>
                                        <p:tav tm="0">
                                          <p:val>
                                            <p:strVal val="#ppt_w+.3"/>
                                          </p:val>
                                        </p:tav>
                                        <p:tav tm="100000">
                                          <p:val>
                                            <p:strVal val="#ppt_w"/>
                                          </p:val>
                                        </p:tav>
                                      </p:tavLst>
                                    </p:anim>
                                    <p:anim calcmode="lin" valueType="num">
                                      <p:cBhvr>
                                        <p:cTn id="43" dur="2000" fill="hold"/>
                                        <p:tgtEl>
                                          <p:spTgt spid="11"/>
                                        </p:tgtEl>
                                        <p:attrNameLst>
                                          <p:attrName>ppt_h</p:attrName>
                                        </p:attrNameLst>
                                      </p:cBhvr>
                                      <p:tavLst>
                                        <p:tav tm="0">
                                          <p:val>
                                            <p:strVal val="#ppt_h"/>
                                          </p:val>
                                        </p:tav>
                                        <p:tav tm="100000">
                                          <p:val>
                                            <p:strVal val="#ppt_h"/>
                                          </p:val>
                                        </p:tav>
                                      </p:tavLst>
                                    </p:anim>
                                    <p:animEffect transition="in" filter="fade">
                                      <p:cBhvr>
                                        <p:cTn id="44"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p:txBody>
          <a:bodyPr/>
          <a:lstStyle/>
          <a:p>
            <a:r>
              <a:rPr lang="es-ES" altLang="es-ES" smtClean="0"/>
              <a:t>Algunas características</a:t>
            </a:r>
          </a:p>
        </p:txBody>
      </p:sp>
      <p:sp>
        <p:nvSpPr>
          <p:cNvPr id="17411" name="2 Marcador de contenido"/>
          <p:cNvSpPr>
            <a:spLocks noGrp="1"/>
          </p:cNvSpPr>
          <p:nvPr>
            <p:ph idx="1"/>
          </p:nvPr>
        </p:nvSpPr>
        <p:spPr/>
        <p:txBody>
          <a:bodyPr/>
          <a:lstStyle/>
          <a:p>
            <a:r>
              <a:rPr lang="es-ES" altLang="es-ES" sz="2200" dirty="0" smtClean="0"/>
              <a:t>En teoría, son gratuitos (</a:t>
            </a:r>
            <a:r>
              <a:rPr lang="es-ES" altLang="es-ES" sz="2200" dirty="0" err="1" smtClean="0"/>
              <a:t>Wiley</a:t>
            </a:r>
            <a:r>
              <a:rPr lang="es-ES" altLang="es-ES" sz="2200" dirty="0" smtClean="0"/>
              <a:t>, 2012),  se puede emitir un certificado tras un pago (</a:t>
            </a:r>
            <a:r>
              <a:rPr lang="es-ES" altLang="es-ES" sz="2200" dirty="0" err="1" smtClean="0"/>
              <a:t>McAuley</a:t>
            </a:r>
            <a:r>
              <a:rPr lang="es-ES" altLang="es-ES" sz="2200" dirty="0" smtClean="0"/>
              <a:t>, 2010</a:t>
            </a:r>
            <a:r>
              <a:rPr lang="es-ES" altLang="es-ES" sz="2200" dirty="0" smtClean="0"/>
              <a:t>)</a:t>
            </a:r>
          </a:p>
          <a:p>
            <a:r>
              <a:rPr lang="es-ES" altLang="es-ES" sz="2200" dirty="0" smtClean="0"/>
              <a:t>Cursos de corta duración, entre cuatro y doce semanas </a:t>
            </a:r>
            <a:r>
              <a:rPr lang="es-ES" altLang="es-ES" sz="2200" dirty="0" smtClean="0"/>
              <a:t>(</a:t>
            </a:r>
            <a:r>
              <a:rPr lang="es-ES" altLang="es-ES" sz="2200" dirty="0" err="1" smtClean="0"/>
              <a:t>Liyanagunawardena</a:t>
            </a:r>
            <a:r>
              <a:rPr lang="es-ES" altLang="es-ES" sz="2200" dirty="0" smtClean="0"/>
              <a:t> et </a:t>
            </a:r>
            <a:r>
              <a:rPr lang="es-ES" altLang="es-ES" sz="2200" dirty="0" err="1" smtClean="0"/>
              <a:t>all</a:t>
            </a:r>
            <a:r>
              <a:rPr lang="es-ES" altLang="es-ES" sz="2200" dirty="0" smtClean="0"/>
              <a:t>, 2013)</a:t>
            </a:r>
          </a:p>
          <a:p>
            <a:r>
              <a:rPr lang="es-ES" altLang="es-ES" sz="2200" dirty="0" smtClean="0"/>
              <a:t>No hay atención personalizada (</a:t>
            </a:r>
            <a:r>
              <a:rPr lang="es-ES" altLang="es-ES" sz="2200" dirty="0" err="1" smtClean="0"/>
              <a:t>Liyanagunawardena</a:t>
            </a:r>
            <a:r>
              <a:rPr lang="es-ES" altLang="es-ES" sz="2200" dirty="0" smtClean="0"/>
              <a:t> et </a:t>
            </a:r>
            <a:r>
              <a:rPr lang="es-ES" altLang="es-ES" sz="2200" dirty="0" err="1" smtClean="0"/>
              <a:t>all</a:t>
            </a:r>
            <a:r>
              <a:rPr lang="es-ES" altLang="es-ES" sz="2200" dirty="0" smtClean="0"/>
              <a:t>, 2013) ni seguimiento (</a:t>
            </a:r>
            <a:r>
              <a:rPr lang="es-ES" altLang="es-ES" sz="2200" dirty="0" err="1" smtClean="0"/>
              <a:t>Reich</a:t>
            </a:r>
            <a:r>
              <a:rPr lang="es-ES" altLang="es-ES" sz="2200" dirty="0" smtClean="0"/>
              <a:t>, 2012)</a:t>
            </a:r>
          </a:p>
          <a:p>
            <a:r>
              <a:rPr lang="es-ES" altLang="es-ES" sz="2200" dirty="0" smtClean="0"/>
              <a:t>Los contenidos se basan fundamentalmente en mini-videos (</a:t>
            </a:r>
            <a:r>
              <a:rPr lang="es-ES" altLang="es-ES" sz="2200" dirty="0" err="1" smtClean="0"/>
              <a:t>Leton</a:t>
            </a:r>
            <a:r>
              <a:rPr lang="es-ES" altLang="es-ES" sz="2200" dirty="0" smtClean="0"/>
              <a:t>, 2013)</a:t>
            </a:r>
          </a:p>
          <a:p>
            <a:r>
              <a:rPr lang="es-ES" altLang="es-ES" sz="2200" dirty="0" smtClean="0"/>
              <a:t>Evaluación sencilla (Roig, 2014)</a:t>
            </a:r>
          </a:p>
          <a:p>
            <a:r>
              <a:rPr lang="es-ES" altLang="es-ES" sz="2200" dirty="0" smtClean="0"/>
              <a:t>No hay límite inferior para el número de estudiantes inscritos (</a:t>
            </a:r>
            <a:r>
              <a:rPr lang="es-ES" altLang="es-ES" sz="2200" i="1" dirty="0" smtClean="0"/>
              <a:t>de cosecha propia</a:t>
            </a:r>
            <a:r>
              <a:rPr lang="es-ES" altLang="es-ES" sz="2200" dirty="0" smtClean="0"/>
              <a:t>). Número de </a:t>
            </a:r>
            <a:r>
              <a:rPr lang="es-ES" altLang="es-ES" sz="2200" dirty="0" err="1" smtClean="0"/>
              <a:t>Dunbar</a:t>
            </a:r>
            <a:r>
              <a:rPr lang="es-ES" altLang="es-ES" sz="2200" dirty="0" smtClean="0"/>
              <a:t>: 148 (</a:t>
            </a:r>
            <a:r>
              <a:rPr lang="es-ES" altLang="es-ES" sz="2200" dirty="0" err="1" smtClean="0"/>
              <a:t>Ecolearning</a:t>
            </a:r>
            <a:r>
              <a:rPr lang="es-ES" altLang="es-ES" sz="2200" dirty="0" smtClean="0"/>
              <a:t>, 2014).</a:t>
            </a:r>
            <a:endParaRPr lang="es-ES" altLang="es-ES" sz="2200" dirty="0" smtClean="0"/>
          </a:p>
          <a:p>
            <a:endParaRPr lang="es-ES" altLang="es-ES" sz="2800" dirty="0" smtClean="0"/>
          </a:p>
          <a:p>
            <a:pPr algn="r">
              <a:buFont typeface="Arial" charset="0"/>
              <a:buNone/>
            </a:pPr>
            <a:endParaRPr lang="es-ES" altLang="es-ES" sz="2800" dirty="0" smtClean="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p:txBody>
          <a:bodyPr/>
          <a:lstStyle/>
          <a:p>
            <a:r>
              <a:rPr lang="es-ES" altLang="es-ES" smtClean="0"/>
              <a:t>Problemas y retos de los MOOC</a:t>
            </a:r>
          </a:p>
        </p:txBody>
      </p:sp>
      <p:sp>
        <p:nvSpPr>
          <p:cNvPr id="18435" name="2 Marcador de contenido"/>
          <p:cNvSpPr>
            <a:spLocks noGrp="1"/>
          </p:cNvSpPr>
          <p:nvPr>
            <p:ph idx="1"/>
          </p:nvPr>
        </p:nvSpPr>
        <p:spPr>
          <a:xfrm>
            <a:off x="457200" y="1600200"/>
            <a:ext cx="8435975" cy="4525963"/>
          </a:xfrm>
        </p:spPr>
        <p:txBody>
          <a:bodyPr/>
          <a:lstStyle/>
          <a:p>
            <a:r>
              <a:rPr lang="es-ES" altLang="es-ES" smtClean="0"/>
              <a:t>Deserción (Adamapuolos, 2013), (Forbes, 2012)</a:t>
            </a:r>
          </a:p>
          <a:p>
            <a:r>
              <a:rPr lang="es-ES" altLang="es-ES" smtClean="0"/>
              <a:t>“No tienen pedagogía” (Zapata, 2011)</a:t>
            </a:r>
          </a:p>
          <a:p>
            <a:r>
              <a:rPr lang="es-ES" altLang="es-ES" smtClean="0"/>
              <a:t>Calidad de la formación (Conole, 2013) y eficacia pedagógica (Sonwalkar, 2013)</a:t>
            </a:r>
          </a:p>
          <a:p>
            <a:r>
              <a:rPr lang="es-ES" altLang="es-ES" smtClean="0"/>
              <a:t>Sostenibilidad (Yuan &amp; Powell, 2013)</a:t>
            </a:r>
          </a:p>
          <a:p>
            <a:r>
              <a:rPr lang="es-ES" altLang="es-ES" smtClean="0"/>
              <a:t>Evaluación (Renz et all, 2014)</a:t>
            </a:r>
          </a:p>
          <a:p>
            <a:r>
              <a:rPr lang="es-ES" altLang="es-ES" b="1" smtClean="0"/>
              <a:t>Personalización (Zapata, 2013)</a:t>
            </a:r>
          </a:p>
          <a:p>
            <a:pPr>
              <a:buFont typeface="Arial" charset="0"/>
              <a:buNone/>
            </a:pPr>
            <a:endParaRPr lang="es-ES" altLang="es-ES" smtClean="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p:txBody>
          <a:bodyPr/>
          <a:lstStyle/>
          <a:p>
            <a:r>
              <a:rPr lang="es-ES" altLang="es-ES" smtClean="0"/>
              <a:t>Preguntas motivadoras</a:t>
            </a:r>
          </a:p>
        </p:txBody>
      </p:sp>
      <p:sp>
        <p:nvSpPr>
          <p:cNvPr id="19459" name="2 Marcador de contenido"/>
          <p:cNvSpPr>
            <a:spLocks noGrp="1"/>
          </p:cNvSpPr>
          <p:nvPr>
            <p:ph idx="1"/>
          </p:nvPr>
        </p:nvSpPr>
        <p:spPr/>
        <p:txBody>
          <a:bodyPr/>
          <a:lstStyle/>
          <a:p>
            <a:r>
              <a:rPr lang="es-ES" altLang="es-ES" smtClean="0"/>
              <a:t>¿Con qué metodología se diseñan MOOC?</a:t>
            </a:r>
          </a:p>
          <a:p>
            <a:r>
              <a:rPr lang="es-ES" altLang="es-ES" smtClean="0"/>
              <a:t>¿Qué se puede “personalizar” en un MOOC?</a:t>
            </a:r>
          </a:p>
          <a:p>
            <a:r>
              <a:rPr lang="es-ES" altLang="es-ES" smtClean="0"/>
              <a:t>¿Cómo se debería “personalizar” un MOOC?</a:t>
            </a:r>
          </a:p>
          <a:p>
            <a:endParaRPr lang="es-ES" altLang="es-ES" smtClean="0"/>
          </a:p>
          <a:p>
            <a:endParaRPr lang="es-ES" altLang="es-ES" smtClean="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p:txBody>
          <a:bodyPr/>
          <a:lstStyle/>
          <a:p>
            <a:r>
              <a:rPr lang="es-ES" altLang="es-ES" smtClean="0"/>
              <a:t>“Personalización” en un MOOC</a:t>
            </a:r>
          </a:p>
        </p:txBody>
      </p:sp>
      <p:sp>
        <p:nvSpPr>
          <p:cNvPr id="20483" name="2 Marcador de contenido"/>
          <p:cNvSpPr>
            <a:spLocks noGrp="1"/>
          </p:cNvSpPr>
          <p:nvPr>
            <p:ph idx="1"/>
          </p:nvPr>
        </p:nvSpPr>
        <p:spPr/>
        <p:txBody>
          <a:bodyPr/>
          <a:lstStyle/>
          <a:p>
            <a:r>
              <a:rPr lang="es-ES" altLang="es-ES" smtClean="0"/>
              <a:t>Premisa: No se debe personalizar un MOOC que haya sido diseñado para propósito general, la personalización debe ser contemplada desde el diseño.</a:t>
            </a:r>
          </a:p>
          <a:p>
            <a:pPr algn="r">
              <a:buFont typeface="Arial" charset="0"/>
              <a:buNone/>
            </a:pPr>
            <a:r>
              <a:rPr lang="es-ES" altLang="es-ES" smtClean="0"/>
              <a:t>(Zapata, 2013)</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p:txBody>
          <a:bodyPr/>
          <a:lstStyle/>
          <a:p>
            <a:r>
              <a:rPr lang="es-ES" altLang="es-ES" smtClean="0"/>
              <a:t>MOOC: Metodología se diseño</a:t>
            </a:r>
          </a:p>
        </p:txBody>
      </p:sp>
      <p:sp>
        <p:nvSpPr>
          <p:cNvPr id="21507" name="2 Marcador de contenido"/>
          <p:cNvSpPr>
            <a:spLocks noGrp="1"/>
          </p:cNvSpPr>
          <p:nvPr>
            <p:ph idx="1"/>
          </p:nvPr>
        </p:nvSpPr>
        <p:spPr/>
        <p:txBody>
          <a:bodyPr/>
          <a:lstStyle/>
          <a:p>
            <a:r>
              <a:rPr lang="es-ES" altLang="es-ES" smtClean="0"/>
              <a:t>Diseño de MOOC</a:t>
            </a:r>
          </a:p>
          <a:p>
            <a:pPr lvl="1"/>
            <a:r>
              <a:rPr lang="es-ES" altLang="es-ES" smtClean="0"/>
              <a:t>Ward et all (2011)</a:t>
            </a:r>
          </a:p>
          <a:p>
            <a:pPr lvl="1"/>
            <a:r>
              <a:rPr lang="es-ES" altLang="es-ES" smtClean="0"/>
              <a:t>McKness et all (2013)</a:t>
            </a:r>
          </a:p>
          <a:p>
            <a:pPr lvl="1"/>
            <a:r>
              <a:rPr lang="es-ES" altLang="es-ES" smtClean="0"/>
              <a:t>Guardià et all (2013)</a:t>
            </a:r>
          </a:p>
          <a:p>
            <a:pPr lvl="1"/>
            <a:r>
              <a:rPr lang="es-ES" altLang="es-ES" smtClean="0"/>
              <a:t>Zapata (2012, 2013)</a:t>
            </a:r>
          </a:p>
          <a:p>
            <a:pPr lvl="1"/>
            <a:r>
              <a:rPr lang="es-ES" altLang="es-ES" smtClean="0"/>
              <a:t>Méndez (2014)</a:t>
            </a:r>
          </a:p>
          <a:p>
            <a:pPr lvl="1"/>
            <a:endParaRPr lang="es-ES" altLang="es-ES" smtClean="0"/>
          </a:p>
        </p:txBody>
      </p:sp>
      <p:sp>
        <p:nvSpPr>
          <p:cNvPr id="4" name="3 Rectángulo"/>
          <p:cNvSpPr/>
          <p:nvPr/>
        </p:nvSpPr>
        <p:spPr>
          <a:xfrm>
            <a:off x="4929188" y="3214688"/>
            <a:ext cx="4000500" cy="2566987"/>
          </a:xfrm>
          <a:prstGeom prst="rect">
            <a:avLst/>
          </a:prstGeom>
        </p:spPr>
        <p:txBody>
          <a:bodyPr>
            <a:spAutoFit/>
          </a:bodyPr>
          <a:lstStyle/>
          <a:p>
            <a:pPr marL="285750" indent="-285750" eaLnBrk="0" hangingPunct="0">
              <a:spcBef>
                <a:spcPct val="20000"/>
              </a:spcBef>
              <a:buFont typeface="Arial" pitchFamily="34" charset="0"/>
              <a:buChar char="•"/>
              <a:defRPr/>
            </a:pPr>
            <a:r>
              <a:rPr lang="es-ES" sz="3200" dirty="0" err="1">
                <a:latin typeface="+mn-lt"/>
              </a:rPr>
              <a:t>Mastery</a:t>
            </a:r>
            <a:r>
              <a:rPr lang="es-ES" sz="3200" dirty="0">
                <a:latin typeface="+mn-lt"/>
              </a:rPr>
              <a:t> </a:t>
            </a:r>
            <a:r>
              <a:rPr lang="es-ES" sz="3200" dirty="0" err="1">
                <a:latin typeface="+mn-lt"/>
              </a:rPr>
              <a:t>Learning</a:t>
            </a:r>
            <a:endParaRPr lang="es-ES" sz="3200" dirty="0">
              <a:latin typeface="+mn-lt"/>
            </a:endParaRPr>
          </a:p>
          <a:p>
            <a:pPr marL="742950" lvl="1" indent="-285750" eaLnBrk="0" hangingPunct="0">
              <a:spcBef>
                <a:spcPct val="20000"/>
              </a:spcBef>
              <a:buFont typeface="Arial" charset="0"/>
              <a:buChar char="–"/>
              <a:defRPr/>
            </a:pPr>
            <a:r>
              <a:rPr lang="es-ES" sz="2800" dirty="0">
                <a:latin typeface="+mn-lt"/>
              </a:rPr>
              <a:t>Block (1971)</a:t>
            </a:r>
          </a:p>
          <a:p>
            <a:pPr marL="742950" lvl="1" indent="-285750" eaLnBrk="0" hangingPunct="0">
              <a:spcBef>
                <a:spcPct val="20000"/>
              </a:spcBef>
              <a:buFont typeface="Arial" charset="0"/>
              <a:buChar char="–"/>
              <a:defRPr/>
            </a:pPr>
            <a:r>
              <a:rPr lang="es-ES" sz="2800" dirty="0" err="1">
                <a:latin typeface="+mn-lt"/>
              </a:rPr>
              <a:t>Reigueluth</a:t>
            </a:r>
            <a:r>
              <a:rPr lang="es-ES" sz="2800" dirty="0">
                <a:latin typeface="+mn-lt"/>
              </a:rPr>
              <a:t> (2008, 2013)</a:t>
            </a:r>
          </a:p>
          <a:p>
            <a:pPr marL="742950" lvl="1" indent="-285750" eaLnBrk="0" hangingPunct="0">
              <a:spcBef>
                <a:spcPct val="20000"/>
              </a:spcBef>
              <a:buFont typeface="Arial" charset="0"/>
              <a:buChar char="–"/>
              <a:defRPr/>
            </a:pPr>
            <a:r>
              <a:rPr lang="es-ES" sz="2800" dirty="0" err="1">
                <a:latin typeface="+mn-lt"/>
              </a:rPr>
              <a:t>Brandman</a:t>
            </a:r>
            <a:r>
              <a:rPr lang="es-ES" sz="2800" dirty="0">
                <a:latin typeface="+mn-lt"/>
              </a:rPr>
              <a:t> (2013)</a:t>
            </a: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952</TotalTime>
  <Words>1093</Words>
  <Application>Microsoft Office PowerPoint</Application>
  <PresentationFormat>Presentación en pantalla (4:3)</PresentationFormat>
  <Paragraphs>241</Paragraphs>
  <Slides>25</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25</vt:i4>
      </vt:variant>
    </vt:vector>
  </HeadingPairs>
  <TitlesOfParts>
    <vt:vector size="29" baseType="lpstr">
      <vt:lpstr>Arial</vt:lpstr>
      <vt:lpstr>Calibri</vt:lpstr>
      <vt:lpstr>Wingdings 2</vt:lpstr>
      <vt:lpstr>Tema de Office</vt:lpstr>
      <vt:lpstr>Doctorado en Ingeniería Telemática Seminario II de Investigación</vt:lpstr>
      <vt:lpstr>Agenda</vt:lpstr>
      <vt:lpstr>Cronología de los MOOC</vt:lpstr>
      <vt:lpstr>¿qué son los MOOC?</vt:lpstr>
      <vt:lpstr>Algunas características</vt:lpstr>
      <vt:lpstr>Problemas y retos de los MOOC</vt:lpstr>
      <vt:lpstr>Preguntas motivadoras</vt:lpstr>
      <vt:lpstr>“Personalización” en un MOOC</vt:lpstr>
      <vt:lpstr>MOOC: Metodología se diseño</vt:lpstr>
      <vt:lpstr>“Personalización” en un MOOC</vt:lpstr>
      <vt:lpstr>Premisa</vt:lpstr>
      <vt:lpstr>Mapeo sistemático</vt:lpstr>
      <vt:lpstr>Diapositiva 13</vt:lpstr>
      <vt:lpstr>Diapositiva 14</vt:lpstr>
      <vt:lpstr>Diapositiva 15</vt:lpstr>
      <vt:lpstr>Diapositiva 16</vt:lpstr>
      <vt:lpstr>Panorama de la revisión bibliográfica</vt:lpstr>
      <vt:lpstr>Brechas encontradas</vt:lpstr>
      <vt:lpstr>Diapositiva 19</vt:lpstr>
      <vt:lpstr>Brechas encontradas</vt:lpstr>
      <vt:lpstr>Pregunta de investigación</vt:lpstr>
      <vt:lpstr>Objetivo general</vt:lpstr>
      <vt:lpstr>Objetivos general específicos</vt:lpstr>
      <vt:lpstr>Bonus track</vt:lpstr>
      <vt:lpstr>¡Muchas gracias!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a</cp:lastModifiedBy>
  <cp:revision>212</cp:revision>
  <dcterms:created xsi:type="dcterms:W3CDTF">2009-11-04T17:09:49Z</dcterms:created>
  <dcterms:modified xsi:type="dcterms:W3CDTF">2014-12-12T14:00:05Z</dcterms:modified>
</cp:coreProperties>
</file>